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23"/>
  </p:notesMasterIdLst>
  <p:sldIdLst>
    <p:sldId id="256" r:id="rId3"/>
    <p:sldId id="274" r:id="rId4"/>
    <p:sldId id="284" r:id="rId5"/>
    <p:sldId id="285" r:id="rId6"/>
    <p:sldId id="286" r:id="rId7"/>
    <p:sldId id="287" r:id="rId8"/>
    <p:sldId id="275" r:id="rId9"/>
    <p:sldId id="276" r:id="rId10"/>
    <p:sldId id="257" r:id="rId11"/>
    <p:sldId id="266" r:id="rId12"/>
    <p:sldId id="267" r:id="rId13"/>
    <p:sldId id="281" r:id="rId14"/>
    <p:sldId id="277" r:id="rId15"/>
    <p:sldId id="269" r:id="rId16"/>
    <p:sldId id="279" r:id="rId17"/>
    <p:sldId id="278" r:id="rId18"/>
    <p:sldId id="282" r:id="rId19"/>
    <p:sldId id="271" r:id="rId20"/>
    <p:sldId id="283" r:id="rId21"/>
    <p:sldId id="27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snawanugroho" initials="t" lastIdx="1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492"/>
    <a:srgbClr val="101935"/>
    <a:srgbClr val="564787"/>
    <a:srgbClr val="A53975"/>
    <a:srgbClr val="652D74"/>
    <a:srgbClr val="DBCBD8"/>
    <a:srgbClr val="F2FDFF"/>
    <a:srgbClr val="9AD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552" autoAdjust="0"/>
  </p:normalViewPr>
  <p:slideViewPr>
    <p:cSldViewPr snapToGrid="0">
      <p:cViewPr varScale="1">
        <p:scale>
          <a:sx n="58" d="100"/>
          <a:sy n="58" d="100"/>
        </p:scale>
        <p:origin x="90" y="90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80334-13B4-4816-BC0B-C9543A5DB7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25FB8-320C-4083-8A3A-856629D1AE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3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12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rawpixel.com /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95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by rawpixel.com /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51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by rawpixel.com /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51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by rawpixel.com /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06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by rawpixel.com /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51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creativeart /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36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by rawpixel.com /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51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Jcomp /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8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Jcomp /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8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2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8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86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86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86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86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8EE67-7A75-494E-98A3-D8E57C5B2C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39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by Evening_tao /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495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Freepik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4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C1A2541-C66C-4680-968E-4CFD21EFF5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0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CC127CB-45BF-4D09-B501-F4C759F6445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60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F3DBF-45AF-4497-B142-6B38DF4B3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DDFBC-1843-4C12-9D5E-451430B71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DFB6B-EF4D-40B0-B7EB-BB5B7BCA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85D75-D480-429C-B8A5-568CD5D6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A913B-0C70-402E-BF80-D38C98E0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D2E29-67F4-44D8-B0E3-F54815B4F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7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0440-6787-4FB6-91F7-986D630D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9B314-C197-4CF7-8C4A-A0F666AF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3161F-7401-4CE3-88F9-E3B43A17F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AEB55-2516-4D24-ABCE-0E2FBF67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310D6-21B6-45B8-9A1B-D0108DB6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3178B-92CA-4AA6-8394-8DD1D5C0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9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9822-D706-4383-BB13-021207C1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99D451-7321-4604-BAAE-CEB91BAD1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6B4F2-80BF-4C4F-8EB8-B3AF48321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FBFA1-C918-4257-967E-A04CD651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E88E6-9E52-4051-9CE3-1DA07A89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13B7B-53A7-4AC0-A7C3-15B16B8E2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0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09CB-98DD-4E7D-83F9-6744ECC6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A381-4D6F-4282-8C0E-E67E02AAB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1B113-783F-424C-AF4F-82E169EF1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C3965-B169-42D5-83F5-7930B151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C933D-B0F7-4630-B315-83071450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58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59D32-1BCB-4D1B-BF59-A9E5F6E73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08353-DE13-47C1-9FB2-6E20CFA56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202E-CC82-4338-A1CB-AD8F7FDFD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F3E0-F87C-43F3-AA7B-EF8D99CB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29CA5-0E42-4851-8F2B-516ECC90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37C02-0FE9-4694-A7B5-DAA2E7F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C760-6439-437F-BBB1-C3856724A8A8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59E44-CD78-4CC7-8AA4-C4FF8D36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3EE96-960C-45FC-BB52-209ED244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EBBE-1EFA-4D2E-88F5-083B206EF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1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1A405EED-F690-4A11-92A7-2981DA55D4FE}"/>
              </a:ext>
            </a:extLst>
          </p:cNvPr>
          <p:cNvSpPr/>
          <p:nvPr userDrawn="1"/>
        </p:nvSpPr>
        <p:spPr>
          <a:xfrm flipH="1">
            <a:off x="11492632" y="6158632"/>
            <a:ext cx="699368" cy="699368"/>
          </a:xfrm>
          <a:prstGeom prst="round1Rect">
            <a:avLst>
              <a:gd name="adj" fmla="val 3119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BA2064D-F3C3-4247-BB0E-3A8B9A2204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7603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F16F16FD-2C53-403B-BF33-81984B8570A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3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4B0F8-76FB-42F2-8E67-4517D27F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775612"/>
          </a:xfrm>
        </p:spPr>
        <p:txBody>
          <a:bodyPr lIns="0" tIns="0" rIns="0" bIns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F3021-AB9D-4B2B-987A-B25B40257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0859"/>
            <a:ext cx="10972800" cy="484610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14A7C7-1984-4854-9D29-7402A14F4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12" y="6369817"/>
            <a:ext cx="367408" cy="276999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84D2E29-67F4-44D8-B0E3-F54815B4F1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93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4652-E0A2-44BC-BF9A-3AC39F9A1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890D1-0EF5-4789-AAD1-8F8FB965C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42A68-EB8D-4FB4-A44E-3FD7C289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BD10A-2920-4089-BF61-A23EF509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ABF26-6AEA-453A-A056-845118393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9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2667-43FF-46C8-9605-F3BED234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E5B60-E138-47DA-9BBD-6FBE16FAF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45B90-619E-45A4-AB42-B3C0B0C4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FFCE8-CBFE-4A78-BFF5-74BACB31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30F96-7539-4EF3-9D1B-DD8EF18C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30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1C7A-110F-4A9D-9E78-AD683085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32DC7-EA53-4A5C-942B-1F8B3F0C4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C813E-00DC-4FB6-A287-7950B24E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92E5C-C823-4AD8-BCE3-1065E48B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44E0E-99B1-4711-AF34-A53410BD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7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BBBF-15D1-49FC-A511-5FE88533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2538C-DA3A-4F7B-AD90-F14653C10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B34B8-A26A-45A5-BC1E-EF02CF0E0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B0635-B989-4442-9203-22A862CCA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2666F-5499-4BE1-9599-4930B6D1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EC7BD-7D57-44F9-BDEF-4F38DA50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1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CBBB-5315-45D4-BF61-26F099C1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5EE24-5306-4321-87D4-0230D737D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32815-F074-4391-84BA-D63EA8DB5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C2155-9E3F-4DFF-A78B-8C56CABC2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7E3EF3-A991-4FF2-8569-325F06C86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7AB23F-407F-444D-9F96-B742BE0CB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E00144-BA72-4A02-BA17-C2E6ABE60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6EF456-EB18-4100-9CE5-206E5B6E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5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BA81A8-8427-42C4-9E6E-ED379197B2B8}"/>
              </a:ext>
            </a:extLst>
          </p:cNvPr>
          <p:cNvSpPr/>
          <p:nvPr userDrawn="1"/>
        </p:nvSpPr>
        <p:spPr>
          <a:xfrm>
            <a:off x="6235700" y="0"/>
            <a:ext cx="5956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99322-D0AB-44C7-B68E-F9E3C0AA3452}"/>
              </a:ext>
            </a:extLst>
          </p:cNvPr>
          <p:cNvSpPr/>
          <p:nvPr userDrawn="1"/>
        </p:nvSpPr>
        <p:spPr>
          <a:xfrm>
            <a:off x="0" y="0"/>
            <a:ext cx="5956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BDD9E-C173-411F-8978-F4E284A954BB}"/>
              </a:ext>
            </a:extLst>
          </p:cNvPr>
          <p:cNvSpPr/>
          <p:nvPr userDrawn="1"/>
        </p:nvSpPr>
        <p:spPr>
          <a:xfrm>
            <a:off x="188687" y="182789"/>
            <a:ext cx="11814627" cy="6538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37813-2CF6-441F-809E-B375EE2A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73419-2BA8-44AC-AB0F-A12C1E04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AF00F-9D11-455E-8B7E-2B9C64B50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68E1D-CC3A-4BD0-80F7-458BCAA4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F6BE6-1FB5-4588-8F14-A58CF75A9AF3}"/>
              </a:ext>
            </a:extLst>
          </p:cNvPr>
          <p:cNvSpPr/>
          <p:nvPr userDrawn="1"/>
        </p:nvSpPr>
        <p:spPr>
          <a:xfrm>
            <a:off x="10160000" y="6286500"/>
            <a:ext cx="1676400" cy="571500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0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7AD7B8-2A79-4B15-B8F9-7D2C252C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D3D3E-0564-4F96-98E5-33109CAF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51355-5E85-4B04-866B-4EB218DB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38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C59F4C5-B0B1-4297-BAA0-7E0E72AFC7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801975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think-cell Slide" r:id="rId7" imgW="383" imgH="384" progId="TCLayout.ActiveDocument.1">
                  <p:embed/>
                </p:oleObj>
              </mc:Choice>
              <mc:Fallback>
                <p:oleObj name="think-cell Slide" r:id="rId7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51C34D6F-D0F4-4534-8C4A-5CB0647CBE1B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189CC-BB19-4580-9BD1-E60E21E8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7756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ED655-EDEF-4F48-8965-AC9A79BA0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30859"/>
            <a:ext cx="10972800" cy="4846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D9201932-F016-4634-83E9-B726DBE3A173}"/>
              </a:ext>
            </a:extLst>
          </p:cNvPr>
          <p:cNvSpPr/>
          <p:nvPr userDrawn="1"/>
        </p:nvSpPr>
        <p:spPr>
          <a:xfrm flipH="1">
            <a:off x="11492632" y="6158632"/>
            <a:ext cx="699368" cy="699368"/>
          </a:xfrm>
          <a:prstGeom prst="round1Rect">
            <a:avLst>
              <a:gd name="adj" fmla="val 3119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AC4CF72-3B1D-42D0-A397-3629DD6AB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12" y="6369817"/>
            <a:ext cx="367408" cy="276999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84D2E29-67F4-44D8-B0E3-F54815B4F1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9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4B0B4-6BDD-4B6C-8DC4-CE6A742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AC650-2510-484B-B679-3E8846CA9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EA47C-4C58-46CA-9AD3-2A2A5400A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EDD2E-AF6E-47DC-890C-D2B624409947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BE471-1F60-4329-9C09-8DFF815D8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A945C-24D5-4E34-899B-D418CD7CD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D9215-59B7-401D-9643-4AE8D59C09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2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12.xml"/><Relationship Id="rId7" Type="http://schemas.openxmlformats.org/officeDocument/2006/relationships/image" Target="../media/image1.emf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9.jpeg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6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10" Type="http://schemas.openxmlformats.org/officeDocument/2006/relationships/image" Target="../media/image55.jpeg"/><Relationship Id="rId4" Type="http://schemas.microsoft.com/office/2007/relationships/hdphoto" Target="../media/hdphoto1.wdp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microsoft.com/office/2007/relationships/hdphoto" Target="../media/hdphoto6.wdp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6.wdp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inistryofDefence.UA" TargetMode="External"/><Relationship Id="rId13" Type="http://schemas.openxmlformats.org/officeDocument/2006/relationships/hyperlink" Target="https://www.facebook.com/UA.National.Police" TargetMode="External"/><Relationship Id="rId3" Type="http://schemas.openxmlformats.org/officeDocument/2006/relationships/hyperlink" Target="https://www.facebook.com/president.gov.ua" TargetMode="External"/><Relationship Id="rId7" Type="http://schemas.openxmlformats.org/officeDocument/2006/relationships/hyperlink" Target="https://www.facebook.com/rnbou" TargetMode="External"/><Relationship Id="rId12" Type="http://schemas.openxmlformats.org/officeDocument/2006/relationships/hyperlink" Target="https://www.facebook.com/MNS.GOV.UA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dniprorada" TargetMode="External"/><Relationship Id="rId11" Type="http://schemas.openxmlformats.org/officeDocument/2006/relationships/hyperlink" Target="https://www.facebook.com/GeneralStaff.ua" TargetMode="External"/><Relationship Id="rId5" Type="http://schemas.openxmlformats.org/officeDocument/2006/relationships/hyperlink" Target="https://www.facebook.com/dniproODA" TargetMode="External"/><Relationship Id="rId15" Type="http://schemas.openxmlformats.org/officeDocument/2006/relationships/hyperlink" Target="https://www.facebook.com/DPSUkraine" TargetMode="External"/><Relationship Id="rId10" Type="http://schemas.openxmlformats.org/officeDocument/2006/relationships/hyperlink" Target="https://www.facebook.com/MinInfra.UA" TargetMode="External"/><Relationship Id="rId4" Type="http://schemas.openxmlformats.org/officeDocument/2006/relationships/hyperlink" Target="https://www.facebook.com/KabminUA" TargetMode="External"/><Relationship Id="rId9" Type="http://schemas.openxmlformats.org/officeDocument/2006/relationships/hyperlink" Target="https://www.facebook.com/mvs.gov.ua" TargetMode="External"/><Relationship Id="rId14" Type="http://schemas.openxmlformats.org/officeDocument/2006/relationships/hyperlink" Target="https://www.facebook.com/NGUmainpag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6">
            <a:extLst>
              <a:ext uri="{FF2B5EF4-FFF2-40B4-BE49-F238E27FC236}">
                <a16:creationId xmlns:a16="http://schemas.microsoft.com/office/drawing/2014/main" id="{73F466E3-4A1C-4F3C-8D41-557D758E8F2B}"/>
              </a:ext>
            </a:extLst>
          </p:cNvPr>
          <p:cNvSpPr/>
          <p:nvPr/>
        </p:nvSpPr>
        <p:spPr>
          <a:xfrm>
            <a:off x="355600" y="0"/>
            <a:ext cx="6539571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8B55C193-579B-41F1-8950-EE0561C0E521}"/>
              </a:ext>
            </a:extLst>
          </p:cNvPr>
          <p:cNvSpPr/>
          <p:nvPr/>
        </p:nvSpPr>
        <p:spPr>
          <a:xfrm>
            <a:off x="222250" y="0"/>
            <a:ext cx="6539571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B5C70F30-87F9-49E7-946B-AEFA22A72569}"/>
              </a:ext>
            </a:extLst>
          </p:cNvPr>
          <p:cNvSpPr/>
          <p:nvPr/>
        </p:nvSpPr>
        <p:spPr>
          <a:xfrm>
            <a:off x="88900" y="0"/>
            <a:ext cx="6539571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C8FA7AC-B37F-4E1E-AFD9-DAA70D9E71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3803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7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3B62D48D-742F-4585-97E7-27E04C1E73AB}"/>
              </a:ext>
            </a:extLst>
          </p:cNvPr>
          <p:cNvSpPr/>
          <p:nvPr/>
        </p:nvSpPr>
        <p:spPr>
          <a:xfrm>
            <a:off x="10239552" y="0"/>
            <a:ext cx="1952448" cy="673772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887" h="1207779">
                <a:moveTo>
                  <a:pt x="20077" y="0"/>
                </a:moveTo>
                <a:lnTo>
                  <a:pt x="3499887" y="4553"/>
                </a:lnTo>
                <a:lnTo>
                  <a:pt x="3499887" y="1130405"/>
                </a:lnTo>
                <a:cubicBezTo>
                  <a:pt x="3499588" y="1433772"/>
                  <a:pt x="3468504" y="745115"/>
                  <a:pt x="2205570" y="775263"/>
                </a:cubicBezTo>
                <a:cubicBezTo>
                  <a:pt x="942636" y="805411"/>
                  <a:pt x="-163771" y="183848"/>
                  <a:pt x="2007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15CBA77-EC7F-4B18-98D5-C1EA7972AC80}"/>
              </a:ext>
            </a:extLst>
          </p:cNvPr>
          <p:cNvSpPr/>
          <p:nvPr/>
        </p:nvSpPr>
        <p:spPr>
          <a:xfrm>
            <a:off x="6131027" y="2638943"/>
            <a:ext cx="5568554" cy="2633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810F44-2B55-464B-BB8C-B14B9A679EA9}"/>
              </a:ext>
            </a:extLst>
          </p:cNvPr>
          <p:cNvCxnSpPr>
            <a:cxnSpLocks/>
          </p:cNvCxnSpPr>
          <p:nvPr/>
        </p:nvCxnSpPr>
        <p:spPr>
          <a:xfrm flipV="1">
            <a:off x="6454861" y="2940148"/>
            <a:ext cx="4546074" cy="32800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940B0CD-CDC3-4D1A-BED9-138021592740}"/>
              </a:ext>
            </a:extLst>
          </p:cNvPr>
          <p:cNvSpPr txBox="1"/>
          <p:nvPr/>
        </p:nvSpPr>
        <p:spPr>
          <a:xfrm>
            <a:off x="6761821" y="3429000"/>
            <a:ext cx="4937760" cy="11917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БІБЛІОТЕКИ В УМОВАХ ВОЄННОГО ЧАСУ: З ДОСВІДУ РОБОТИ</a:t>
            </a:r>
            <a:r>
              <a:rPr lang="ru-RU" sz="3200" b="1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7E72AE-21F9-48A1-9B62-3C22913145E4}"/>
              </a:ext>
            </a:extLst>
          </p:cNvPr>
          <p:cNvSpPr txBox="1"/>
          <p:nvPr/>
        </p:nvSpPr>
        <p:spPr>
          <a:xfrm>
            <a:off x="8668512" y="6103122"/>
            <a:ext cx="33980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Оксана Шевченко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7681E91A-08DB-47B4-A0B7-DCF410E8C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402" name="Picture 114" descr="\\Tower-prime\печать\Логотипы\2018\Logo_sit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5574" y="166855"/>
            <a:ext cx="4116646" cy="176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04" name="Picture 116" descr="\\New\foto_all\Здания и помещения ДОУНБ\савченко26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02"/>
          <a:stretch/>
        </p:blipFill>
        <p:spPr bwMode="auto">
          <a:xfrm>
            <a:off x="461936" y="336886"/>
            <a:ext cx="4718524" cy="592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06" name="Picture 11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764" y="166855"/>
            <a:ext cx="6217707" cy="652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4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3526FF6-93C0-4668-ABD6-DCA4644EF0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3526FF6-93C0-4668-ABD6-DCA4644EF0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19A566D-18C1-4C6E-9C31-C3ACFBB7A3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62A1B46-EE91-4D85-9559-A03F2937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70" y="246498"/>
            <a:ext cx="10972800" cy="775612"/>
          </a:xfrm>
        </p:spPr>
        <p:txBody>
          <a:bodyPr/>
          <a:lstStyle/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Формування цифрових колекцій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2" name="Rectangle 34">
            <a:extLst>
              <a:ext uri="{FF2B5EF4-FFF2-40B4-BE49-F238E27FC236}">
                <a16:creationId xmlns:a16="http://schemas.microsoft.com/office/drawing/2014/main" id="{95E76223-C7DF-44AE-AF5C-211291AB60BA}"/>
              </a:ext>
            </a:extLst>
          </p:cNvPr>
          <p:cNvSpPr/>
          <p:nvPr/>
        </p:nvSpPr>
        <p:spPr>
          <a:xfrm flipH="1" flipV="1">
            <a:off x="0" y="3516537"/>
            <a:ext cx="11487152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084F888-1588-4806-BB49-705D2F659B7D}"/>
              </a:ext>
            </a:extLst>
          </p:cNvPr>
          <p:cNvSpPr/>
          <p:nvPr/>
        </p:nvSpPr>
        <p:spPr>
          <a:xfrm>
            <a:off x="121920" y="2490966"/>
            <a:ext cx="5510784" cy="3000865"/>
          </a:xfrm>
          <a:prstGeom prst="roundRect">
            <a:avLst>
              <a:gd name="adj" fmla="val 676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TextBox 48">
            <a:extLst>
              <a:ext uri="{FF2B5EF4-FFF2-40B4-BE49-F238E27FC236}">
                <a16:creationId xmlns:a16="http://schemas.microsoft.com/office/drawing/2014/main" id="{3D040B3B-0DC7-4FE3-855F-B26D9E3E8EBB}"/>
              </a:ext>
            </a:extLst>
          </p:cNvPr>
          <p:cNvSpPr txBox="1"/>
          <p:nvPr/>
        </p:nvSpPr>
        <p:spPr>
          <a:xfrm>
            <a:off x="5743576" y="1115066"/>
            <a:ext cx="6208018" cy="498598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Долучилися до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формування колекцій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документів «Хроніка війни»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майбутню Національну цифрову бібліотеку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України, що ініціювала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Українська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бібліотечна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асоціація. </a:t>
            </a:r>
          </a:p>
          <a:p>
            <a:endParaRPr lang="uk-UA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Мова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йде про збір документів про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війну:</a:t>
            </a:r>
          </a:p>
          <a:p>
            <a:endParaRPr lang="uk-UA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• факти (фото, відео, аудіо, будь що інше) російської агресії та нашої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боротьби;</a:t>
            </a:r>
          </a:p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плакати, фотожаби, анекдоти, жарти (народну творчість), що демонструють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нашу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нескореність, нашу праведну лють та наш неперевершений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гумор;</a:t>
            </a:r>
          </a:p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факти, що підтверджують підтримку України бібліотечною спільнотою,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іншими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професійними спільнотами, окремими громадянами з інших країн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світу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(це можуть бути повідомлення вам особисто в різний спосіб або в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публічному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інтернет-просторі, фото, відео, офіційні і неофіційні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);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• фейки, які поширюють вороги про нас і нашу боротьбу, щоб ослабити нас у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цій війні.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F7F638-788E-4F11-9698-1BE759841942}"/>
              </a:ext>
            </a:extLst>
          </p:cNvPr>
          <p:cNvGrpSpPr/>
          <p:nvPr/>
        </p:nvGrpSpPr>
        <p:grpSpPr>
          <a:xfrm>
            <a:off x="2558911" y="5131818"/>
            <a:ext cx="1133683" cy="1133683"/>
            <a:chOff x="2656596" y="5354331"/>
            <a:chExt cx="1133683" cy="11336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2FB6EB-28FE-4A23-8B4D-CEA05CB1D410}"/>
                </a:ext>
              </a:extLst>
            </p:cNvPr>
            <p:cNvGrpSpPr/>
            <p:nvPr/>
          </p:nvGrpSpPr>
          <p:grpSpPr>
            <a:xfrm>
              <a:off x="2656596" y="5354331"/>
              <a:ext cx="1133683" cy="1133683"/>
              <a:chOff x="2656596" y="5354331"/>
              <a:chExt cx="1133683" cy="1133683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51E64DF-C3AF-47D6-91BD-96256DE0CC69}"/>
                  </a:ext>
                </a:extLst>
              </p:cNvPr>
              <p:cNvSpPr/>
              <p:nvPr/>
            </p:nvSpPr>
            <p:spPr>
              <a:xfrm>
                <a:off x="2656596" y="5354331"/>
                <a:ext cx="1133683" cy="113368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C5A9E09-BB1B-4653-8522-95EF63DBD60F}"/>
                  </a:ext>
                </a:extLst>
              </p:cNvPr>
              <p:cNvSpPr/>
              <p:nvPr/>
            </p:nvSpPr>
            <p:spPr>
              <a:xfrm>
                <a:off x="2754280" y="5452015"/>
                <a:ext cx="938314" cy="938314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8" name="Freeform 130">
              <a:extLst>
                <a:ext uri="{FF2B5EF4-FFF2-40B4-BE49-F238E27FC236}">
                  <a16:creationId xmlns:a16="http://schemas.microsoft.com/office/drawing/2014/main" id="{715B3548-B629-4745-AAD1-213858470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874" y="5831479"/>
              <a:ext cx="34925" cy="44450"/>
            </a:xfrm>
            <a:custGeom>
              <a:avLst/>
              <a:gdLst>
                <a:gd name="T0" fmla="*/ 0 w 22"/>
                <a:gd name="T1" fmla="*/ 28 h 28"/>
                <a:gd name="T2" fmla="*/ 22 w 22"/>
                <a:gd name="T3" fmla="*/ 28 h 28"/>
                <a:gd name="T4" fmla="*/ 10 w 22"/>
                <a:gd name="T5" fmla="*/ 0 h 28"/>
                <a:gd name="T6" fmla="*/ 0 w 22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0" y="28"/>
                  </a:moveTo>
                  <a:lnTo>
                    <a:pt x="22" y="28"/>
                  </a:lnTo>
                  <a:lnTo>
                    <a:pt x="1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22561" name="Picture 33" descr="D:\Мои документы\ДОУНБ\отчет 2021\Рекламний звіт 2021\обкладенка\IMG_673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88" y="1481071"/>
            <a:ext cx="4950322" cy="330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2" name="Picture 3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649" y="5576843"/>
            <a:ext cx="688658" cy="68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72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ectangle 34">
            <a:extLst>
              <a:ext uri="{FF2B5EF4-FFF2-40B4-BE49-F238E27FC236}">
                <a16:creationId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-3" y="3554574"/>
            <a:ext cx="11760593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4C589-D729-4B39-B788-06282CB68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62" name="TextBox 50">
            <a:extLst>
              <a:ext uri="{FF2B5EF4-FFF2-40B4-BE49-F238E27FC236}">
                <a16:creationId xmlns:a16="http://schemas.microsoft.com/office/drawing/2014/main" id="{A1385CD9-64EE-4676-834D-93440187C740}"/>
              </a:ext>
            </a:extLst>
          </p:cNvPr>
          <p:cNvSpPr txBox="1"/>
          <p:nvPr/>
        </p:nvSpPr>
        <p:spPr>
          <a:xfrm>
            <a:off x="6112885" y="160200"/>
            <a:ext cx="48850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5">
                    <a:lumMod val="75000"/>
                  </a:schemeClr>
                </a:solidFill>
              </a:rPr>
              <a:t>Книжковий фронт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36033" y="652643"/>
            <a:ext cx="74413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1600" i="1" dirty="0">
                <a:solidFill>
                  <a:schemeClr val="accent5">
                    <a:lumMod val="75000"/>
                  </a:schemeClr>
                </a:solidFill>
              </a:rPr>
              <a:t>«Для чого читати під час війни? </a:t>
            </a:r>
            <a:endParaRPr lang="uk-UA" sz="16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uk-UA" sz="1600" i="1" dirty="0" smtClean="0">
                <a:solidFill>
                  <a:schemeClr val="accent5">
                    <a:lumMod val="75000"/>
                  </a:schemeClr>
                </a:solidFill>
              </a:rPr>
              <a:t>Для того</a:t>
            </a:r>
            <a:r>
              <a:rPr lang="uk-UA" sz="1600" i="1" dirty="0">
                <a:solidFill>
                  <a:schemeClr val="accent5">
                    <a:lumMod val="75000"/>
                  </a:schemeClr>
                </a:solidFill>
              </a:rPr>
              <a:t>, заради чого ми це робили все своє життя – щоб бути не просто біологічним </a:t>
            </a:r>
            <a:r>
              <a:rPr lang="uk-UA" sz="1600" i="1" dirty="0" smtClean="0">
                <a:solidFill>
                  <a:schemeClr val="accent5">
                    <a:lumMod val="75000"/>
                  </a:schemeClr>
                </a:solidFill>
              </a:rPr>
              <a:t> механізмом</a:t>
            </a:r>
            <a:r>
              <a:rPr lang="uk-UA" sz="1600" i="1" dirty="0">
                <a:solidFill>
                  <a:schemeClr val="accent5">
                    <a:lumMod val="75000"/>
                  </a:schemeClr>
                </a:solidFill>
              </a:rPr>
              <a:t>, а гомо сапієнсом, людиною розумною. Читання дає нам задоволення, </a:t>
            </a:r>
            <a:r>
              <a:rPr lang="uk-UA" sz="1600" i="1" dirty="0" smtClean="0">
                <a:solidFill>
                  <a:schemeClr val="accent5">
                    <a:lumMod val="75000"/>
                  </a:schemeClr>
                </a:solidFill>
              </a:rPr>
              <a:t>але передусім </a:t>
            </a:r>
            <a:r>
              <a:rPr lang="uk-UA" sz="1600" i="1" dirty="0">
                <a:solidFill>
                  <a:schemeClr val="accent5">
                    <a:lumMod val="75000"/>
                  </a:schemeClr>
                </a:solidFill>
              </a:rPr>
              <a:t>– це велика школа емпатії, співчуття, співпереживання, спроба пізнати </a:t>
            </a:r>
            <a:r>
              <a:rPr lang="uk-UA" sz="1600" i="1" dirty="0" smtClean="0">
                <a:solidFill>
                  <a:schemeClr val="accent5">
                    <a:lumMod val="75000"/>
                  </a:schemeClr>
                </a:solidFill>
              </a:rPr>
              <a:t>й зрозуміти </a:t>
            </a:r>
            <a:r>
              <a:rPr lang="uk-UA" sz="1600" i="1" dirty="0">
                <a:solidFill>
                  <a:schemeClr val="accent5">
                    <a:lumMod val="75000"/>
                  </a:schemeClr>
                </a:solidFill>
              </a:rPr>
              <a:t>психіку інших людей, пережити і їхній досвід. </a:t>
            </a:r>
            <a:r>
              <a:rPr lang="uk-UA" sz="1600" i="1" dirty="0" smtClean="0">
                <a:solidFill>
                  <a:schemeClr val="accent5">
                    <a:lumMod val="75000"/>
                  </a:schemeClr>
                </a:solidFill>
              </a:rPr>
              <a:t>Читання </a:t>
            </a:r>
            <a:r>
              <a:rPr lang="uk-UA" sz="1600" i="1" dirty="0">
                <a:solidFill>
                  <a:schemeClr val="accent5">
                    <a:lumMod val="75000"/>
                  </a:schemeClr>
                </a:solidFill>
              </a:rPr>
              <a:t>робить нас людьми»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25" y="217045"/>
            <a:ext cx="4246897" cy="594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358760" y="2253081"/>
            <a:ext cx="159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 smtClean="0">
                <a:solidFill>
                  <a:schemeClr val="accent5">
                    <a:lumMod val="75000"/>
                  </a:schemeClr>
                </a:solidFill>
              </a:rPr>
              <a:t>Андрій Любка</a:t>
            </a:r>
            <a:endParaRPr lang="uk-UA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3554" name="Picture 2" descr="C:\Users\oksana\Desktop\285695511_753338452517438_479914724628783947_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331" y="621032"/>
            <a:ext cx="4131391" cy="50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2636" y="2667814"/>
            <a:ext cx="2986981" cy="322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0583" y="3674012"/>
            <a:ext cx="1572272" cy="87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838873" y="2863952"/>
            <a:ext cx="2902545" cy="302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6515" y="6020531"/>
            <a:ext cx="4017749" cy="60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414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452"/>
          <a:stretch/>
        </p:blipFill>
        <p:spPr>
          <a:xfrm>
            <a:off x="0" y="0"/>
            <a:ext cx="12192000" cy="5980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0" y="5469"/>
            <a:ext cx="12192000" cy="626668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064" y="2401823"/>
            <a:ext cx="4267200" cy="418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6682" y="152400"/>
            <a:ext cx="8351520" cy="202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0522" y="2401823"/>
            <a:ext cx="5470774" cy="40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D:\Мои документы\отчет 2022\Патріотизм\279309426_120969957226448_4391875707752775751_n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9440" y="4946526"/>
            <a:ext cx="1712937" cy="163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144" y="5469068"/>
            <a:ext cx="1240536" cy="124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15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452"/>
          <a:stretch/>
        </p:blipFill>
        <p:spPr>
          <a:xfrm>
            <a:off x="0" y="0"/>
            <a:ext cx="12192000" cy="5980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11845" y="-143258"/>
            <a:ext cx="12192000" cy="626668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E492A7-4C5A-440B-8EAA-19B798FB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19" y="0"/>
            <a:ext cx="10905162" cy="775612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Відзначення пам’ятних дат та ювілеїв</a:t>
            </a:r>
            <a:endParaRPr lang="uk-UA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51D165-0017-4093-BDBA-298E02D0FD19}"/>
              </a:ext>
            </a:extLst>
          </p:cNvPr>
          <p:cNvGrpSpPr/>
          <p:nvPr/>
        </p:nvGrpSpPr>
        <p:grpSpPr>
          <a:xfrm>
            <a:off x="4881887" y="1275687"/>
            <a:ext cx="2243894" cy="2098466"/>
            <a:chOff x="4324470" y="1920568"/>
            <a:chExt cx="3543061" cy="354306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1D547A-48EC-4D20-A811-44094F5EF2C8}"/>
                </a:ext>
              </a:extLst>
            </p:cNvPr>
            <p:cNvGrpSpPr/>
            <p:nvPr/>
          </p:nvGrpSpPr>
          <p:grpSpPr>
            <a:xfrm>
              <a:off x="4324470" y="1920568"/>
              <a:ext cx="3543061" cy="3543061"/>
              <a:chOff x="4324470" y="1958276"/>
              <a:chExt cx="3543061" cy="3543061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41E244A7-80B5-46AB-BE1B-226C6870F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955" y="1958276"/>
                <a:ext cx="2332108" cy="1385115"/>
              </a:xfrm>
              <a:custGeom>
                <a:avLst/>
                <a:gdLst>
                  <a:gd name="T0" fmla="*/ 1024 w 3108"/>
                  <a:gd name="T1" fmla="*/ 1177 h 1847"/>
                  <a:gd name="T2" fmla="*/ 1024 w 3108"/>
                  <a:gd name="T3" fmla="*/ 1176 h 1847"/>
                  <a:gd name="T4" fmla="*/ 3108 w 3108"/>
                  <a:gd name="T5" fmla="*/ 1176 h 1847"/>
                  <a:gd name="T6" fmla="*/ 1065 w 3108"/>
                  <a:gd name="T7" fmla="*/ 0 h 1847"/>
                  <a:gd name="T8" fmla="*/ 0 w 3108"/>
                  <a:gd name="T9" fmla="*/ 254 h 1847"/>
                  <a:gd name="T10" fmla="*/ 0 w 3108"/>
                  <a:gd name="T11" fmla="*/ 1847 h 1847"/>
                  <a:gd name="T12" fmla="*/ 1024 w 3108"/>
                  <a:gd name="T13" fmla="*/ 117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08" h="1847">
                    <a:moveTo>
                      <a:pt x="1024" y="1177"/>
                    </a:moveTo>
                    <a:cubicBezTo>
                      <a:pt x="1024" y="1176"/>
                      <a:pt x="1024" y="1176"/>
                      <a:pt x="1024" y="1176"/>
                    </a:cubicBezTo>
                    <a:cubicBezTo>
                      <a:pt x="3108" y="1176"/>
                      <a:pt x="3108" y="1176"/>
                      <a:pt x="3108" y="1176"/>
                    </a:cubicBezTo>
                    <a:cubicBezTo>
                      <a:pt x="2699" y="473"/>
                      <a:pt x="1937" y="0"/>
                      <a:pt x="1065" y="0"/>
                    </a:cubicBezTo>
                    <a:cubicBezTo>
                      <a:pt x="682" y="0"/>
                      <a:pt x="320" y="91"/>
                      <a:pt x="0" y="254"/>
                    </a:cubicBezTo>
                    <a:cubicBezTo>
                      <a:pt x="0" y="1847"/>
                      <a:pt x="0" y="1847"/>
                      <a:pt x="0" y="1847"/>
                    </a:cubicBezTo>
                    <a:cubicBezTo>
                      <a:pt x="186" y="1463"/>
                      <a:pt x="572" y="1194"/>
                      <a:pt x="1024" y="11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13958709-9299-4194-8A85-020339AB9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4470" y="2195025"/>
                <a:ext cx="1387835" cy="2337550"/>
              </a:xfrm>
              <a:custGeom>
                <a:avLst/>
                <a:gdLst>
                  <a:gd name="T0" fmla="*/ 1178 w 1849"/>
                  <a:gd name="T1" fmla="*/ 2045 h 3114"/>
                  <a:gd name="T2" fmla="*/ 1178 w 1849"/>
                  <a:gd name="T3" fmla="*/ 0 h 3114"/>
                  <a:gd name="T4" fmla="*/ 0 w 1849"/>
                  <a:gd name="T5" fmla="*/ 2044 h 3114"/>
                  <a:gd name="T6" fmla="*/ 256 w 1849"/>
                  <a:gd name="T7" fmla="*/ 3114 h 3114"/>
                  <a:gd name="T8" fmla="*/ 1849 w 1849"/>
                  <a:gd name="T9" fmla="*/ 3114 h 3114"/>
                  <a:gd name="T10" fmla="*/ 1178 w 1849"/>
                  <a:gd name="T11" fmla="*/ 2045 h 3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49" h="3114">
                    <a:moveTo>
                      <a:pt x="1178" y="2045"/>
                    </a:moveTo>
                    <a:cubicBezTo>
                      <a:pt x="1178" y="0"/>
                      <a:pt x="1178" y="0"/>
                      <a:pt x="1178" y="0"/>
                    </a:cubicBezTo>
                    <a:cubicBezTo>
                      <a:pt x="473" y="409"/>
                      <a:pt x="0" y="1171"/>
                      <a:pt x="0" y="2044"/>
                    </a:cubicBezTo>
                    <a:cubicBezTo>
                      <a:pt x="0" y="2429"/>
                      <a:pt x="92" y="2793"/>
                      <a:pt x="256" y="3114"/>
                    </a:cubicBezTo>
                    <a:cubicBezTo>
                      <a:pt x="1849" y="3114"/>
                      <a:pt x="1849" y="3114"/>
                      <a:pt x="1849" y="3114"/>
                    </a:cubicBezTo>
                    <a:cubicBezTo>
                      <a:pt x="1452" y="2922"/>
                      <a:pt x="1178" y="2516"/>
                      <a:pt x="1178" y="20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FC8B76BF-B79C-425C-B667-B99DF600B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5139" y="2927039"/>
                <a:ext cx="1382392" cy="2334828"/>
              </a:xfrm>
              <a:custGeom>
                <a:avLst/>
                <a:gdLst>
                  <a:gd name="T0" fmla="*/ 669 w 1842"/>
                  <a:gd name="T1" fmla="*/ 1010 h 3107"/>
                  <a:gd name="T2" fmla="*/ 671 w 1842"/>
                  <a:gd name="T3" fmla="*/ 1010 h 3107"/>
                  <a:gd name="T4" fmla="*/ 671 w 1842"/>
                  <a:gd name="T5" fmla="*/ 3107 h 3107"/>
                  <a:gd name="T6" fmla="*/ 1842 w 1842"/>
                  <a:gd name="T7" fmla="*/ 1068 h 3107"/>
                  <a:gd name="T8" fmla="*/ 1587 w 1842"/>
                  <a:gd name="T9" fmla="*/ 0 h 3107"/>
                  <a:gd name="T10" fmla="*/ 0 w 1842"/>
                  <a:gd name="T11" fmla="*/ 0 h 3107"/>
                  <a:gd name="T12" fmla="*/ 669 w 1842"/>
                  <a:gd name="T13" fmla="*/ 1010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2" h="3107">
                    <a:moveTo>
                      <a:pt x="669" y="1010"/>
                    </a:moveTo>
                    <a:cubicBezTo>
                      <a:pt x="671" y="1010"/>
                      <a:pt x="671" y="1010"/>
                      <a:pt x="671" y="1010"/>
                    </a:cubicBezTo>
                    <a:cubicBezTo>
                      <a:pt x="671" y="3107"/>
                      <a:pt x="671" y="3107"/>
                      <a:pt x="671" y="3107"/>
                    </a:cubicBezTo>
                    <a:cubicBezTo>
                      <a:pt x="1371" y="2698"/>
                      <a:pt x="1842" y="1938"/>
                      <a:pt x="1842" y="1068"/>
                    </a:cubicBezTo>
                    <a:cubicBezTo>
                      <a:pt x="1842" y="684"/>
                      <a:pt x="1750" y="321"/>
                      <a:pt x="158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0" y="184"/>
                      <a:pt x="647" y="565"/>
                      <a:pt x="669" y="10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31C3B11B-1D65-4659-860B-D69271157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3940" y="4118945"/>
                <a:ext cx="2337550" cy="1382392"/>
              </a:xfrm>
              <a:custGeom>
                <a:avLst/>
                <a:gdLst>
                  <a:gd name="T0" fmla="*/ 2058 w 3113"/>
                  <a:gd name="T1" fmla="*/ 671 h 1844"/>
                  <a:gd name="T2" fmla="*/ 2058 w 3113"/>
                  <a:gd name="T3" fmla="*/ 671 h 1844"/>
                  <a:gd name="T4" fmla="*/ 0 w 3113"/>
                  <a:gd name="T5" fmla="*/ 671 h 1844"/>
                  <a:gd name="T6" fmla="*/ 2040 w 3113"/>
                  <a:gd name="T7" fmla="*/ 1844 h 1844"/>
                  <a:gd name="T8" fmla="*/ 3113 w 3113"/>
                  <a:gd name="T9" fmla="*/ 1587 h 1844"/>
                  <a:gd name="T10" fmla="*/ 3113 w 3113"/>
                  <a:gd name="T11" fmla="*/ 0 h 1844"/>
                  <a:gd name="T12" fmla="*/ 2058 w 3113"/>
                  <a:gd name="T13" fmla="*/ 671 h 1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3" h="1844">
                    <a:moveTo>
                      <a:pt x="2058" y="671"/>
                    </a:moveTo>
                    <a:cubicBezTo>
                      <a:pt x="2058" y="671"/>
                      <a:pt x="2058" y="671"/>
                      <a:pt x="2058" y="671"/>
                    </a:cubicBezTo>
                    <a:cubicBezTo>
                      <a:pt x="0" y="671"/>
                      <a:pt x="0" y="671"/>
                      <a:pt x="0" y="671"/>
                    </a:cubicBezTo>
                    <a:cubicBezTo>
                      <a:pt x="409" y="1373"/>
                      <a:pt x="1170" y="1844"/>
                      <a:pt x="2040" y="1844"/>
                    </a:cubicBezTo>
                    <a:cubicBezTo>
                      <a:pt x="2426" y="1844"/>
                      <a:pt x="2791" y="1752"/>
                      <a:pt x="3113" y="1587"/>
                    </a:cubicBezTo>
                    <a:cubicBezTo>
                      <a:pt x="3113" y="0"/>
                      <a:pt x="3113" y="0"/>
                      <a:pt x="3113" y="0"/>
                    </a:cubicBezTo>
                    <a:cubicBezTo>
                      <a:pt x="2923" y="393"/>
                      <a:pt x="2523" y="666"/>
                      <a:pt x="2058" y="6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7" name="Freeform 104">
              <a:extLst>
                <a:ext uri="{FF2B5EF4-FFF2-40B4-BE49-F238E27FC236}">
                  <a16:creationId xmlns:a16="http://schemas.microsoft.com/office/drawing/2014/main" id="{D7204DD3-31DD-464B-9AFC-F2F1D5A8DB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9780" y="3404618"/>
              <a:ext cx="572440" cy="574960"/>
            </a:xfrm>
            <a:custGeom>
              <a:avLst/>
              <a:gdLst>
                <a:gd name="T0" fmla="*/ 36 w 96"/>
                <a:gd name="T1" fmla="*/ 72 h 96"/>
                <a:gd name="T2" fmla="*/ 59 w 96"/>
                <a:gd name="T3" fmla="*/ 64 h 96"/>
                <a:gd name="T4" fmla="*/ 89 w 96"/>
                <a:gd name="T5" fmla="*/ 95 h 96"/>
                <a:gd name="T6" fmla="*/ 95 w 96"/>
                <a:gd name="T7" fmla="*/ 95 h 96"/>
                <a:gd name="T8" fmla="*/ 95 w 96"/>
                <a:gd name="T9" fmla="*/ 89 h 96"/>
                <a:gd name="T10" fmla="*/ 64 w 96"/>
                <a:gd name="T11" fmla="*/ 58 h 96"/>
                <a:gd name="T12" fmla="*/ 72 w 96"/>
                <a:gd name="T13" fmla="*/ 36 h 96"/>
                <a:gd name="T14" fmla="*/ 36 w 96"/>
                <a:gd name="T15" fmla="*/ 0 h 96"/>
                <a:gd name="T16" fmla="*/ 0 w 96"/>
                <a:gd name="T17" fmla="*/ 36 h 96"/>
                <a:gd name="T18" fmla="*/ 36 w 96"/>
                <a:gd name="T19" fmla="*/ 72 h 96"/>
                <a:gd name="T20" fmla="*/ 36 w 96"/>
                <a:gd name="T21" fmla="*/ 8 h 96"/>
                <a:gd name="T22" fmla="*/ 64 w 96"/>
                <a:gd name="T23" fmla="*/ 36 h 96"/>
                <a:gd name="T24" fmla="*/ 36 w 96"/>
                <a:gd name="T25" fmla="*/ 64 h 96"/>
                <a:gd name="T26" fmla="*/ 8 w 96"/>
                <a:gd name="T27" fmla="*/ 36 h 96"/>
                <a:gd name="T28" fmla="*/ 36 w 96"/>
                <a:gd name="T29" fmla="*/ 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96">
                  <a:moveTo>
                    <a:pt x="36" y="72"/>
                  </a:moveTo>
                  <a:cubicBezTo>
                    <a:pt x="45" y="72"/>
                    <a:pt x="52" y="69"/>
                    <a:pt x="59" y="64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1" y="96"/>
                    <a:pt x="93" y="96"/>
                    <a:pt x="95" y="95"/>
                  </a:cubicBezTo>
                  <a:cubicBezTo>
                    <a:pt x="96" y="93"/>
                    <a:pt x="96" y="91"/>
                    <a:pt x="95" y="89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9" y="52"/>
                    <a:pt x="72" y="44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lose/>
                  <a:moveTo>
                    <a:pt x="36" y="8"/>
                  </a:moveTo>
                  <a:cubicBezTo>
                    <a:pt x="51" y="8"/>
                    <a:pt x="64" y="21"/>
                    <a:pt x="64" y="36"/>
                  </a:cubicBezTo>
                  <a:cubicBezTo>
                    <a:pt x="64" y="51"/>
                    <a:pt x="51" y="64"/>
                    <a:pt x="36" y="64"/>
                  </a:cubicBezTo>
                  <a:cubicBezTo>
                    <a:pt x="21" y="64"/>
                    <a:pt x="8" y="51"/>
                    <a:pt x="8" y="36"/>
                  </a:cubicBezTo>
                  <a:cubicBezTo>
                    <a:pt x="8" y="21"/>
                    <a:pt x="21" y="8"/>
                    <a:pt x="3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752304" y="3600947"/>
            <a:ext cx="2432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На варті читання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15" b="89423" l="9302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4519" y="1611524"/>
            <a:ext cx="1090525" cy="13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 descr="D:\Мои документы\отчет 2022\Патріотизм\282228812_1039608876953826_4187243854217053387_n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4289" y="864323"/>
            <a:ext cx="4163666" cy="284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65"/>
          <a:stretch/>
        </p:blipFill>
        <p:spPr bwMode="auto">
          <a:xfrm>
            <a:off x="7324289" y="4036032"/>
            <a:ext cx="4512989" cy="268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194" y="4036032"/>
            <a:ext cx="2665927" cy="269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3225" y="885048"/>
            <a:ext cx="4330189" cy="287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8537" y="4036032"/>
            <a:ext cx="2003897" cy="269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803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96D-E3D3-4C12-958D-9FA7D032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78" y="94695"/>
            <a:ext cx="7404073" cy="773332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</a:rPr>
              <a:t>Експертна </a:t>
            </a:r>
            <a:r>
              <a:rPr lang="uk-UA" sz="2800" dirty="0">
                <a:solidFill>
                  <a:schemeClr val="accent5">
                    <a:lumMod val="75000"/>
                  </a:schemeClr>
                </a:solidFill>
              </a:rPr>
              <a:t>психологічна 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</a:rPr>
              <a:t>підтримка громади</a:t>
            </a:r>
            <a:r>
              <a:rPr lang="uk-UA" sz="2800" dirty="0"/>
              <a:t/>
            </a:r>
            <a:br>
              <a:rPr lang="uk-UA" sz="2800" dirty="0"/>
            </a:br>
            <a:endParaRPr lang="uk-UA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52CF61-077A-4E0F-9A15-475A68F79712}"/>
              </a:ext>
            </a:extLst>
          </p:cNvPr>
          <p:cNvSpPr/>
          <p:nvPr/>
        </p:nvSpPr>
        <p:spPr>
          <a:xfrm>
            <a:off x="7881870" y="193183"/>
            <a:ext cx="4052641" cy="6188089"/>
          </a:xfrm>
          <a:prstGeom prst="rect">
            <a:avLst/>
          </a:prstGeom>
          <a:gradFill>
            <a:gsLst>
              <a:gs pos="21000">
                <a:schemeClr val="accent1">
                  <a:alpha val="85000"/>
                </a:schemeClr>
              </a:gs>
              <a:gs pos="100000">
                <a:schemeClr val="accent2">
                  <a:alpha val="9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A322540C-0C4C-4027-9F35-788FABE150D7}"/>
              </a:ext>
            </a:extLst>
          </p:cNvPr>
          <p:cNvSpPr/>
          <p:nvPr/>
        </p:nvSpPr>
        <p:spPr>
          <a:xfrm flipH="1" flipV="1">
            <a:off x="0" y="6184228"/>
            <a:ext cx="1952448" cy="673772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887" h="1207779">
                <a:moveTo>
                  <a:pt x="20077" y="0"/>
                </a:moveTo>
                <a:lnTo>
                  <a:pt x="3499887" y="4553"/>
                </a:lnTo>
                <a:lnTo>
                  <a:pt x="3499887" y="1130405"/>
                </a:lnTo>
                <a:cubicBezTo>
                  <a:pt x="3499588" y="1433772"/>
                  <a:pt x="3468504" y="745115"/>
                  <a:pt x="2205570" y="775263"/>
                </a:cubicBezTo>
                <a:cubicBezTo>
                  <a:pt x="942636" y="805411"/>
                  <a:pt x="-163771" y="183848"/>
                  <a:pt x="2007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93BCE-BAC8-4F1C-9CE9-ABE2B81506E0}"/>
              </a:ext>
            </a:extLst>
          </p:cNvPr>
          <p:cNvSpPr/>
          <p:nvPr/>
        </p:nvSpPr>
        <p:spPr>
          <a:xfrm>
            <a:off x="0" y="713408"/>
            <a:ext cx="7881870" cy="41676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8952F3DF-411E-4994-B7A6-F24CDDE92036}"/>
              </a:ext>
            </a:extLst>
          </p:cNvPr>
          <p:cNvSpPr/>
          <p:nvPr/>
        </p:nvSpPr>
        <p:spPr>
          <a:xfrm rot="10800000">
            <a:off x="1342913" y="1033025"/>
            <a:ext cx="312420" cy="15502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9751F826-2C3F-4C32-8727-2D308B3FEF6A}"/>
              </a:ext>
            </a:extLst>
          </p:cNvPr>
          <p:cNvSpPr/>
          <p:nvPr/>
        </p:nvSpPr>
        <p:spPr>
          <a:xfrm rot="10800000">
            <a:off x="6106165" y="879451"/>
            <a:ext cx="312420" cy="15502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2" b="90055" l="10000" r="89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4961" y="1204643"/>
            <a:ext cx="914828" cy="75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0" b="87500" l="89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900" y="1233947"/>
            <a:ext cx="860444" cy="77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D:\Мои документы\отчет 2022\обслуговування\277817320_497400125351535_6036426201117475522_n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9971" y="868027"/>
            <a:ext cx="3706368" cy="44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3059" y="2059413"/>
            <a:ext cx="3337314" cy="234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95" y="2059413"/>
            <a:ext cx="3514705" cy="234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6762" y="4697844"/>
            <a:ext cx="2962668" cy="196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870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452"/>
          <a:stretch/>
        </p:blipFill>
        <p:spPr>
          <a:xfrm>
            <a:off x="0" y="0"/>
            <a:ext cx="12192000" cy="5980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12821" y="-3"/>
            <a:ext cx="12192000" cy="626668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E492A7-4C5A-440B-8EAA-19B798FB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7862"/>
            <a:ext cx="10972800" cy="775612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Психологічна 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підтримка громади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1D547A-48EC-4D20-A811-44094F5EF2C8}"/>
              </a:ext>
            </a:extLst>
          </p:cNvPr>
          <p:cNvGrpSpPr/>
          <p:nvPr/>
        </p:nvGrpSpPr>
        <p:grpSpPr>
          <a:xfrm>
            <a:off x="4064826" y="1765836"/>
            <a:ext cx="2989813" cy="2850504"/>
            <a:chOff x="4324470" y="1958276"/>
            <a:chExt cx="3543061" cy="3543061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1E244A7-80B5-46AB-BE1B-226C6870F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55" y="1958276"/>
              <a:ext cx="2332108" cy="1385115"/>
            </a:xfrm>
            <a:custGeom>
              <a:avLst/>
              <a:gdLst>
                <a:gd name="T0" fmla="*/ 1024 w 3108"/>
                <a:gd name="T1" fmla="*/ 1177 h 1847"/>
                <a:gd name="T2" fmla="*/ 1024 w 3108"/>
                <a:gd name="T3" fmla="*/ 1176 h 1847"/>
                <a:gd name="T4" fmla="*/ 3108 w 3108"/>
                <a:gd name="T5" fmla="*/ 1176 h 1847"/>
                <a:gd name="T6" fmla="*/ 1065 w 3108"/>
                <a:gd name="T7" fmla="*/ 0 h 1847"/>
                <a:gd name="T8" fmla="*/ 0 w 3108"/>
                <a:gd name="T9" fmla="*/ 254 h 1847"/>
                <a:gd name="T10" fmla="*/ 0 w 3108"/>
                <a:gd name="T11" fmla="*/ 1847 h 1847"/>
                <a:gd name="T12" fmla="*/ 1024 w 3108"/>
                <a:gd name="T13" fmla="*/ 117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08" h="1847">
                  <a:moveTo>
                    <a:pt x="1024" y="1177"/>
                  </a:moveTo>
                  <a:cubicBezTo>
                    <a:pt x="1024" y="1176"/>
                    <a:pt x="1024" y="1176"/>
                    <a:pt x="1024" y="1176"/>
                  </a:cubicBezTo>
                  <a:cubicBezTo>
                    <a:pt x="3108" y="1176"/>
                    <a:pt x="3108" y="1176"/>
                    <a:pt x="3108" y="1176"/>
                  </a:cubicBezTo>
                  <a:cubicBezTo>
                    <a:pt x="2699" y="473"/>
                    <a:pt x="1937" y="0"/>
                    <a:pt x="1065" y="0"/>
                  </a:cubicBezTo>
                  <a:cubicBezTo>
                    <a:pt x="682" y="0"/>
                    <a:pt x="320" y="91"/>
                    <a:pt x="0" y="254"/>
                  </a:cubicBezTo>
                  <a:cubicBezTo>
                    <a:pt x="0" y="1847"/>
                    <a:pt x="0" y="1847"/>
                    <a:pt x="0" y="1847"/>
                  </a:cubicBezTo>
                  <a:cubicBezTo>
                    <a:pt x="186" y="1463"/>
                    <a:pt x="572" y="1194"/>
                    <a:pt x="1024" y="1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1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3958709-9299-4194-8A85-020339AB9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4470" y="2195025"/>
              <a:ext cx="1387835" cy="2337550"/>
            </a:xfrm>
            <a:custGeom>
              <a:avLst/>
              <a:gdLst>
                <a:gd name="T0" fmla="*/ 1178 w 1849"/>
                <a:gd name="T1" fmla="*/ 2045 h 3114"/>
                <a:gd name="T2" fmla="*/ 1178 w 1849"/>
                <a:gd name="T3" fmla="*/ 0 h 3114"/>
                <a:gd name="T4" fmla="*/ 0 w 1849"/>
                <a:gd name="T5" fmla="*/ 2044 h 3114"/>
                <a:gd name="T6" fmla="*/ 256 w 1849"/>
                <a:gd name="T7" fmla="*/ 3114 h 3114"/>
                <a:gd name="T8" fmla="*/ 1849 w 1849"/>
                <a:gd name="T9" fmla="*/ 3114 h 3114"/>
                <a:gd name="T10" fmla="*/ 1178 w 1849"/>
                <a:gd name="T11" fmla="*/ 2045 h 3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9" h="3114">
                  <a:moveTo>
                    <a:pt x="1178" y="2045"/>
                  </a:moveTo>
                  <a:cubicBezTo>
                    <a:pt x="1178" y="0"/>
                    <a:pt x="1178" y="0"/>
                    <a:pt x="1178" y="0"/>
                  </a:cubicBezTo>
                  <a:cubicBezTo>
                    <a:pt x="473" y="409"/>
                    <a:pt x="0" y="1171"/>
                    <a:pt x="0" y="2044"/>
                  </a:cubicBezTo>
                  <a:cubicBezTo>
                    <a:pt x="0" y="2429"/>
                    <a:pt x="92" y="2793"/>
                    <a:pt x="256" y="3114"/>
                  </a:cubicBezTo>
                  <a:cubicBezTo>
                    <a:pt x="1849" y="3114"/>
                    <a:pt x="1849" y="3114"/>
                    <a:pt x="1849" y="3114"/>
                  </a:cubicBezTo>
                  <a:cubicBezTo>
                    <a:pt x="1452" y="2922"/>
                    <a:pt x="1178" y="2516"/>
                    <a:pt x="1178" y="20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1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C8B76BF-B79C-425C-B667-B99DF600B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139" y="2927039"/>
              <a:ext cx="1382392" cy="2334828"/>
            </a:xfrm>
            <a:custGeom>
              <a:avLst/>
              <a:gdLst>
                <a:gd name="T0" fmla="*/ 669 w 1842"/>
                <a:gd name="T1" fmla="*/ 1010 h 3107"/>
                <a:gd name="T2" fmla="*/ 671 w 1842"/>
                <a:gd name="T3" fmla="*/ 1010 h 3107"/>
                <a:gd name="T4" fmla="*/ 671 w 1842"/>
                <a:gd name="T5" fmla="*/ 3107 h 3107"/>
                <a:gd name="T6" fmla="*/ 1842 w 1842"/>
                <a:gd name="T7" fmla="*/ 1068 h 3107"/>
                <a:gd name="T8" fmla="*/ 1587 w 1842"/>
                <a:gd name="T9" fmla="*/ 0 h 3107"/>
                <a:gd name="T10" fmla="*/ 0 w 1842"/>
                <a:gd name="T11" fmla="*/ 0 h 3107"/>
                <a:gd name="T12" fmla="*/ 669 w 1842"/>
                <a:gd name="T13" fmla="*/ 1010 h 3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2" h="3107">
                  <a:moveTo>
                    <a:pt x="669" y="1010"/>
                  </a:moveTo>
                  <a:cubicBezTo>
                    <a:pt x="671" y="1010"/>
                    <a:pt x="671" y="1010"/>
                    <a:pt x="671" y="1010"/>
                  </a:cubicBezTo>
                  <a:cubicBezTo>
                    <a:pt x="671" y="3107"/>
                    <a:pt x="671" y="3107"/>
                    <a:pt x="671" y="3107"/>
                  </a:cubicBezTo>
                  <a:cubicBezTo>
                    <a:pt x="1371" y="2698"/>
                    <a:pt x="1842" y="1938"/>
                    <a:pt x="1842" y="1068"/>
                  </a:cubicBezTo>
                  <a:cubicBezTo>
                    <a:pt x="1842" y="684"/>
                    <a:pt x="1750" y="321"/>
                    <a:pt x="15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0" y="184"/>
                    <a:pt x="647" y="565"/>
                    <a:pt x="669" y="1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1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1C3B11B-1D65-4659-860B-D69271157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940" y="4118945"/>
              <a:ext cx="2337550" cy="1382392"/>
            </a:xfrm>
            <a:custGeom>
              <a:avLst/>
              <a:gdLst>
                <a:gd name="T0" fmla="*/ 2058 w 3113"/>
                <a:gd name="T1" fmla="*/ 671 h 1844"/>
                <a:gd name="T2" fmla="*/ 2058 w 3113"/>
                <a:gd name="T3" fmla="*/ 671 h 1844"/>
                <a:gd name="T4" fmla="*/ 0 w 3113"/>
                <a:gd name="T5" fmla="*/ 671 h 1844"/>
                <a:gd name="T6" fmla="*/ 2040 w 3113"/>
                <a:gd name="T7" fmla="*/ 1844 h 1844"/>
                <a:gd name="T8" fmla="*/ 3113 w 3113"/>
                <a:gd name="T9" fmla="*/ 1587 h 1844"/>
                <a:gd name="T10" fmla="*/ 3113 w 3113"/>
                <a:gd name="T11" fmla="*/ 0 h 1844"/>
                <a:gd name="T12" fmla="*/ 2058 w 3113"/>
                <a:gd name="T13" fmla="*/ 671 h 1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13" h="1844">
                  <a:moveTo>
                    <a:pt x="2058" y="671"/>
                  </a:moveTo>
                  <a:cubicBezTo>
                    <a:pt x="2058" y="671"/>
                    <a:pt x="2058" y="671"/>
                    <a:pt x="2058" y="671"/>
                  </a:cubicBezTo>
                  <a:cubicBezTo>
                    <a:pt x="0" y="671"/>
                    <a:pt x="0" y="671"/>
                    <a:pt x="0" y="671"/>
                  </a:cubicBezTo>
                  <a:cubicBezTo>
                    <a:pt x="409" y="1373"/>
                    <a:pt x="1170" y="1844"/>
                    <a:pt x="2040" y="1844"/>
                  </a:cubicBezTo>
                  <a:cubicBezTo>
                    <a:pt x="2426" y="1844"/>
                    <a:pt x="2791" y="1752"/>
                    <a:pt x="3113" y="1587"/>
                  </a:cubicBezTo>
                  <a:cubicBezTo>
                    <a:pt x="3113" y="0"/>
                    <a:pt x="3113" y="0"/>
                    <a:pt x="3113" y="0"/>
                  </a:cubicBezTo>
                  <a:cubicBezTo>
                    <a:pt x="2923" y="393"/>
                    <a:pt x="2523" y="666"/>
                    <a:pt x="2058" y="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1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7216" y="2670046"/>
            <a:ext cx="938784" cy="92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F:\бібліотека під час війни\277813493_3098065340455009_4678741182598064689_n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912" y="1108030"/>
            <a:ext cx="3611880" cy="236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6714" y="1015514"/>
            <a:ext cx="4945286" cy="26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2872" y="3523554"/>
            <a:ext cx="1281048" cy="93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73242" y="4724861"/>
            <a:ext cx="30734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accent5">
                    <a:lumMod val="75000"/>
                  </a:schemeClr>
                </a:solidFill>
              </a:rPr>
              <a:t>Коли читання</a:t>
            </a:r>
          </a:p>
          <a:p>
            <a:r>
              <a:rPr lang="ru-RU" sz="19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  надихає...</a:t>
            </a:r>
            <a:endParaRPr lang="en-US" sz="19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ru-RU" sz="1900" b="1" dirty="0" smtClean="0">
                <a:solidFill>
                  <a:schemeClr val="accent5">
                    <a:lumMod val="75000"/>
                  </a:schemeClr>
                </a:solidFill>
              </a:rPr>
              <a:t>               заспокоює...                                                             тішить</a:t>
            </a:r>
            <a:r>
              <a:rPr lang="ru-RU" sz="1900" b="1" dirty="0">
                <a:solidFill>
                  <a:schemeClr val="accent5">
                    <a:lumMod val="75000"/>
                  </a:schemeClr>
                </a:solidFill>
              </a:rPr>
              <a:t>...</a:t>
            </a:r>
          </a:p>
        </p:txBody>
      </p:sp>
      <p:pic>
        <p:nvPicPr>
          <p:cNvPr id="3" name="Picture 2" descr="D:\Мои документы\отчет 2022\Читаємо разом\283748066_5158356580906650_170935667348445487_n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7814" y="3990560"/>
            <a:ext cx="3770058" cy="252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Мои документы\отчет 2022\Читаємо разом\280032316_405417541599232_8231038637339622393_n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"/>
          <a:stretch/>
        </p:blipFill>
        <p:spPr bwMode="auto">
          <a:xfrm>
            <a:off x="217912" y="3596638"/>
            <a:ext cx="3611880" cy="289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37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98BAF20-4A16-447D-82AF-B00D74FDE7E9}"/>
              </a:ext>
            </a:extLst>
          </p:cNvPr>
          <p:cNvSpPr/>
          <p:nvPr/>
        </p:nvSpPr>
        <p:spPr>
          <a:xfrm flipV="1">
            <a:off x="-27832" y="6007100"/>
            <a:ext cx="1184981" cy="849168"/>
          </a:xfrm>
          <a:custGeom>
            <a:avLst/>
            <a:gdLst>
              <a:gd name="connsiteX0" fmla="*/ 1176592 w 1184981"/>
              <a:gd name="connsiteY0" fmla="*/ 849112 h 849168"/>
              <a:gd name="connsiteX1" fmla="*/ 1184981 w 1184981"/>
              <a:gd name="connsiteY1" fmla="*/ 794657 h 849168"/>
              <a:gd name="connsiteX2" fmla="*/ 1184981 w 1184981"/>
              <a:gd name="connsiteY2" fmla="*/ 1476 h 849168"/>
              <a:gd name="connsiteX3" fmla="*/ 0 w 1184981"/>
              <a:gd name="connsiteY3" fmla="*/ 0 h 849168"/>
              <a:gd name="connsiteX4" fmla="*/ 0 w 1184981"/>
              <a:gd name="connsiteY4" fmla="*/ 544469 h 849168"/>
              <a:gd name="connsiteX5" fmla="*/ 59549 w 1184981"/>
              <a:gd name="connsiteY5" fmla="*/ 545886 h 849168"/>
              <a:gd name="connsiteX6" fmla="*/ 226860 w 1184981"/>
              <a:gd name="connsiteY6" fmla="*/ 544454 h 849168"/>
              <a:gd name="connsiteX7" fmla="*/ 1176592 w 1184981"/>
              <a:gd name="connsiteY7" fmla="*/ 849112 h 84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981" h="849168">
                <a:moveTo>
                  <a:pt x="1176592" y="849112"/>
                </a:moveTo>
                <a:cubicBezTo>
                  <a:pt x="1184097" y="850234"/>
                  <a:pt x="1184940" y="834731"/>
                  <a:pt x="1184981" y="794657"/>
                </a:cubicBezTo>
                <a:lnTo>
                  <a:pt x="1184981" y="1476"/>
                </a:lnTo>
                <a:lnTo>
                  <a:pt x="0" y="0"/>
                </a:lnTo>
                <a:lnTo>
                  <a:pt x="0" y="544469"/>
                </a:lnTo>
                <a:lnTo>
                  <a:pt x="59549" y="545886"/>
                </a:lnTo>
                <a:cubicBezTo>
                  <a:pt x="112733" y="546255"/>
                  <a:pt x="168429" y="545781"/>
                  <a:pt x="226860" y="544454"/>
                </a:cubicBezTo>
                <a:cubicBezTo>
                  <a:pt x="986458" y="527196"/>
                  <a:pt x="1144073" y="844249"/>
                  <a:pt x="1176592" y="8491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34">
            <a:extLst>
              <a:ext uri="{FF2B5EF4-FFF2-40B4-BE49-F238E27FC236}">
                <a16:creationId xmlns:a16="http://schemas.microsoft.com/office/drawing/2014/main" id="{155DC282-20F4-415C-BFD1-CC8145E87C90}"/>
              </a:ext>
            </a:extLst>
          </p:cNvPr>
          <p:cNvSpPr/>
          <p:nvPr/>
        </p:nvSpPr>
        <p:spPr>
          <a:xfrm flipH="1" flipV="1">
            <a:off x="3695700" y="6007100"/>
            <a:ext cx="2575938" cy="850900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605342" y="525332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A8C45E-8FA0-4167-B280-478FCF9C9782}"/>
              </a:ext>
            </a:extLst>
          </p:cNvPr>
          <p:cNvSpPr/>
          <p:nvPr/>
        </p:nvSpPr>
        <p:spPr>
          <a:xfrm>
            <a:off x="2529167" y="282946"/>
            <a:ext cx="9350477" cy="845574"/>
          </a:xfrm>
          <a:prstGeom prst="rect">
            <a:avLst/>
          </a:pr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FA55B-06B3-4979-8714-3ECB2AA1D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029" y="329017"/>
            <a:ext cx="8088165" cy="77561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Допомога </a:t>
            </a:r>
            <a:r>
              <a:rPr lang="uk-UA" dirty="0">
                <a:solidFill>
                  <a:schemeClr val="bg1"/>
                </a:solidFill>
              </a:rPr>
              <a:t>внутрішньо переміщеним особам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CD5F5-799E-4D89-82A7-3A5DDDC6F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AF1DA8-2D4F-48A8-9C59-2ABC51E61DA0}"/>
              </a:ext>
            </a:extLst>
          </p:cNvPr>
          <p:cNvGrpSpPr/>
          <p:nvPr/>
        </p:nvGrpSpPr>
        <p:grpSpPr>
          <a:xfrm>
            <a:off x="11197906" y="485116"/>
            <a:ext cx="489458" cy="491614"/>
            <a:chOff x="9161463" y="2163763"/>
            <a:chExt cx="360363" cy="361950"/>
          </a:xfrm>
          <a:solidFill>
            <a:schemeClr val="bg1"/>
          </a:solidFill>
        </p:grpSpPr>
        <p:sp>
          <p:nvSpPr>
            <p:cNvPr id="9" name="Freeform 65">
              <a:extLst>
                <a:ext uri="{FF2B5EF4-FFF2-40B4-BE49-F238E27FC236}">
                  <a16:creationId xmlns:a16="http://schemas.microsoft.com/office/drawing/2014/main" id="{B8139E16-D857-4A41-AAB5-B9BAC40B3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1013" y="2209801"/>
              <a:ext cx="46038" cy="217488"/>
            </a:xfrm>
            <a:custGeom>
              <a:avLst/>
              <a:gdLst>
                <a:gd name="T0" fmla="*/ 12 w 12"/>
                <a:gd name="T1" fmla="*/ 2 h 58"/>
                <a:gd name="T2" fmla="*/ 10 w 12"/>
                <a:gd name="T3" fmla="*/ 0 h 58"/>
                <a:gd name="T4" fmla="*/ 0 w 12"/>
                <a:gd name="T5" fmla="*/ 0 h 58"/>
                <a:gd name="T6" fmla="*/ 0 w 12"/>
                <a:gd name="T7" fmla="*/ 12 h 58"/>
                <a:gd name="T8" fmla="*/ 0 w 12"/>
                <a:gd name="T9" fmla="*/ 18 h 58"/>
                <a:gd name="T10" fmla="*/ 0 w 12"/>
                <a:gd name="T11" fmla="*/ 58 h 58"/>
                <a:gd name="T12" fmla="*/ 12 w 12"/>
                <a:gd name="T13" fmla="*/ 46 h 58"/>
                <a:gd name="T14" fmla="*/ 12 w 12"/>
                <a:gd name="T15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8">
                  <a:moveTo>
                    <a:pt x="12" y="2"/>
                  </a:moveTo>
                  <a:cubicBezTo>
                    <a:pt x="12" y="1"/>
                    <a:pt x="11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2" y="46"/>
                    <a:pt x="12" y="46"/>
                    <a:pt x="12" y="46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66">
              <a:extLst>
                <a:ext uri="{FF2B5EF4-FFF2-40B4-BE49-F238E27FC236}">
                  <a16:creationId xmlns:a16="http://schemas.microsoft.com/office/drawing/2014/main" id="{D547A117-C25B-4AEB-B2C9-74A085C46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3" y="2209801"/>
              <a:ext cx="187325" cy="285750"/>
            </a:xfrm>
            <a:custGeom>
              <a:avLst/>
              <a:gdLst>
                <a:gd name="T0" fmla="*/ 49 w 50"/>
                <a:gd name="T1" fmla="*/ 64 h 76"/>
                <a:gd name="T2" fmla="*/ 50 w 50"/>
                <a:gd name="T3" fmla="*/ 64 h 76"/>
                <a:gd name="T4" fmla="*/ 12 w 50"/>
                <a:gd name="T5" fmla="*/ 64 h 76"/>
                <a:gd name="T6" fmla="*/ 12 w 50"/>
                <a:gd name="T7" fmla="*/ 18 h 76"/>
                <a:gd name="T8" fmla="*/ 12 w 50"/>
                <a:gd name="T9" fmla="*/ 12 h 76"/>
                <a:gd name="T10" fmla="*/ 12 w 50"/>
                <a:gd name="T11" fmla="*/ 0 h 76"/>
                <a:gd name="T12" fmla="*/ 2 w 50"/>
                <a:gd name="T13" fmla="*/ 0 h 76"/>
                <a:gd name="T14" fmla="*/ 0 w 50"/>
                <a:gd name="T15" fmla="*/ 2 h 76"/>
                <a:gd name="T16" fmla="*/ 0 w 50"/>
                <a:gd name="T17" fmla="*/ 66 h 76"/>
                <a:gd name="T18" fmla="*/ 10 w 50"/>
                <a:gd name="T19" fmla="*/ 76 h 76"/>
                <a:gd name="T20" fmla="*/ 45 w 50"/>
                <a:gd name="T21" fmla="*/ 76 h 76"/>
                <a:gd name="T22" fmla="*/ 49 w 50"/>
                <a:gd name="T23" fmla="*/ 65 h 76"/>
                <a:gd name="T24" fmla="*/ 49 w 50"/>
                <a:gd name="T25" fmla="*/ 6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76">
                  <a:moveTo>
                    <a:pt x="49" y="64"/>
                  </a:moveTo>
                  <a:cubicBezTo>
                    <a:pt x="50" y="64"/>
                    <a:pt x="50" y="64"/>
                    <a:pt x="50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2"/>
                    <a:pt x="4" y="76"/>
                    <a:pt x="10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5"/>
                    <a:pt x="49" y="65"/>
                    <a:pt x="4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67">
              <a:extLst>
                <a:ext uri="{FF2B5EF4-FFF2-40B4-BE49-F238E27FC236}">
                  <a16:creationId xmlns:a16="http://schemas.microsoft.com/office/drawing/2014/main" id="{C78C8C6E-AA7E-4FFE-AD0B-FB890E851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298701"/>
              <a:ext cx="90488" cy="15875"/>
            </a:xfrm>
            <a:custGeom>
              <a:avLst/>
              <a:gdLst>
                <a:gd name="T0" fmla="*/ 22 w 24"/>
                <a:gd name="T1" fmla="*/ 0 h 4"/>
                <a:gd name="T2" fmla="*/ 2 w 24"/>
                <a:gd name="T3" fmla="*/ 0 h 4"/>
                <a:gd name="T4" fmla="*/ 0 w 24"/>
                <a:gd name="T5" fmla="*/ 2 h 4"/>
                <a:gd name="T6" fmla="*/ 2 w 24"/>
                <a:gd name="T7" fmla="*/ 4 h 4"/>
                <a:gd name="T8" fmla="*/ 22 w 24"/>
                <a:gd name="T9" fmla="*/ 4 h 4"/>
                <a:gd name="T10" fmla="*/ 24 w 24"/>
                <a:gd name="T11" fmla="*/ 2 h 4"/>
                <a:gd name="T12" fmla="*/ 22 w 2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68">
              <a:extLst>
                <a:ext uri="{FF2B5EF4-FFF2-40B4-BE49-F238E27FC236}">
                  <a16:creationId xmlns:a16="http://schemas.microsoft.com/office/drawing/2014/main" id="{2288712C-BB20-4467-B0A8-5403513A4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328863"/>
              <a:ext cx="90488" cy="15875"/>
            </a:xfrm>
            <a:custGeom>
              <a:avLst/>
              <a:gdLst>
                <a:gd name="T0" fmla="*/ 22 w 24"/>
                <a:gd name="T1" fmla="*/ 0 h 4"/>
                <a:gd name="T2" fmla="*/ 2 w 24"/>
                <a:gd name="T3" fmla="*/ 0 h 4"/>
                <a:gd name="T4" fmla="*/ 0 w 24"/>
                <a:gd name="T5" fmla="*/ 2 h 4"/>
                <a:gd name="T6" fmla="*/ 2 w 24"/>
                <a:gd name="T7" fmla="*/ 4 h 4"/>
                <a:gd name="T8" fmla="*/ 22 w 24"/>
                <a:gd name="T9" fmla="*/ 4 h 4"/>
                <a:gd name="T10" fmla="*/ 24 w 24"/>
                <a:gd name="T11" fmla="*/ 2 h 4"/>
                <a:gd name="T12" fmla="*/ 22 w 2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69">
              <a:extLst>
                <a:ext uri="{FF2B5EF4-FFF2-40B4-BE49-F238E27FC236}">
                  <a16:creationId xmlns:a16="http://schemas.microsoft.com/office/drawing/2014/main" id="{0E041EA8-F966-43EA-B1AB-EE0FD24D8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359026"/>
              <a:ext cx="90488" cy="15875"/>
            </a:xfrm>
            <a:custGeom>
              <a:avLst/>
              <a:gdLst>
                <a:gd name="T0" fmla="*/ 24 w 24"/>
                <a:gd name="T1" fmla="*/ 2 h 4"/>
                <a:gd name="T2" fmla="*/ 22 w 24"/>
                <a:gd name="T3" fmla="*/ 0 h 4"/>
                <a:gd name="T4" fmla="*/ 2 w 24"/>
                <a:gd name="T5" fmla="*/ 0 h 4"/>
                <a:gd name="T6" fmla="*/ 0 w 24"/>
                <a:gd name="T7" fmla="*/ 2 h 4"/>
                <a:gd name="T8" fmla="*/ 2 w 24"/>
                <a:gd name="T9" fmla="*/ 4 h 4"/>
                <a:gd name="T10" fmla="*/ 22 w 24"/>
                <a:gd name="T11" fmla="*/ 4 h 4"/>
                <a:gd name="T12" fmla="*/ 24 w 2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4" y="2"/>
                  </a:moveTo>
                  <a:cubicBezTo>
                    <a:pt x="24" y="1"/>
                    <a:pt x="23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70">
              <a:extLst>
                <a:ext uri="{FF2B5EF4-FFF2-40B4-BE49-F238E27FC236}">
                  <a16:creationId xmlns:a16="http://schemas.microsoft.com/office/drawing/2014/main" id="{CE5B3C5D-8FB7-45D2-A784-97AC1E2F9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389188"/>
              <a:ext cx="60325" cy="15875"/>
            </a:xfrm>
            <a:custGeom>
              <a:avLst/>
              <a:gdLst>
                <a:gd name="T0" fmla="*/ 2 w 16"/>
                <a:gd name="T1" fmla="*/ 0 h 4"/>
                <a:gd name="T2" fmla="*/ 0 w 16"/>
                <a:gd name="T3" fmla="*/ 2 h 4"/>
                <a:gd name="T4" fmla="*/ 2 w 16"/>
                <a:gd name="T5" fmla="*/ 4 h 4"/>
                <a:gd name="T6" fmla="*/ 14 w 16"/>
                <a:gd name="T7" fmla="*/ 4 h 4"/>
                <a:gd name="T8" fmla="*/ 16 w 16"/>
                <a:gd name="T9" fmla="*/ 2 h 4"/>
                <a:gd name="T10" fmla="*/ 14 w 16"/>
                <a:gd name="T11" fmla="*/ 0 h 4"/>
                <a:gd name="T12" fmla="*/ 2 w 1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71">
              <a:extLst>
                <a:ext uri="{FF2B5EF4-FFF2-40B4-BE49-F238E27FC236}">
                  <a16:creationId xmlns:a16="http://schemas.microsoft.com/office/drawing/2014/main" id="{12A97530-9913-429B-8464-31F1FFCDA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88" y="2163763"/>
              <a:ext cx="134938" cy="104775"/>
            </a:xfrm>
            <a:custGeom>
              <a:avLst/>
              <a:gdLst>
                <a:gd name="T0" fmla="*/ 2 w 36"/>
                <a:gd name="T1" fmla="*/ 28 h 28"/>
                <a:gd name="T2" fmla="*/ 34 w 36"/>
                <a:gd name="T3" fmla="*/ 28 h 28"/>
                <a:gd name="T4" fmla="*/ 36 w 36"/>
                <a:gd name="T5" fmla="*/ 26 h 28"/>
                <a:gd name="T6" fmla="*/ 36 w 36"/>
                <a:gd name="T7" fmla="*/ 10 h 28"/>
                <a:gd name="T8" fmla="*/ 34 w 36"/>
                <a:gd name="T9" fmla="*/ 8 h 28"/>
                <a:gd name="T10" fmla="*/ 28 w 36"/>
                <a:gd name="T11" fmla="*/ 8 h 28"/>
                <a:gd name="T12" fmla="*/ 18 w 36"/>
                <a:gd name="T13" fmla="*/ 0 h 28"/>
                <a:gd name="T14" fmla="*/ 8 w 36"/>
                <a:gd name="T15" fmla="*/ 8 h 28"/>
                <a:gd name="T16" fmla="*/ 2 w 36"/>
                <a:gd name="T17" fmla="*/ 8 h 28"/>
                <a:gd name="T18" fmla="*/ 0 w 36"/>
                <a:gd name="T19" fmla="*/ 10 h 28"/>
                <a:gd name="T20" fmla="*/ 0 w 36"/>
                <a:gd name="T21" fmla="*/ 26 h 28"/>
                <a:gd name="T22" fmla="*/ 2 w 36"/>
                <a:gd name="T2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28">
                  <a:moveTo>
                    <a:pt x="2" y="28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5" y="28"/>
                    <a:pt x="36" y="27"/>
                    <a:pt x="36" y="2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5" y="8"/>
                    <a:pt x="3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3"/>
                    <a:pt x="23" y="0"/>
                    <a:pt x="18" y="0"/>
                  </a:cubicBezTo>
                  <a:cubicBezTo>
                    <a:pt x="13" y="0"/>
                    <a:pt x="9" y="3"/>
                    <a:pt x="8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0E253B7C-E25B-4BAA-B825-84AED272E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344738"/>
              <a:ext cx="74613" cy="74613"/>
            </a:xfrm>
            <a:custGeom>
              <a:avLst/>
              <a:gdLst>
                <a:gd name="T0" fmla="*/ 19 w 20"/>
                <a:gd name="T1" fmla="*/ 11 h 20"/>
                <a:gd name="T2" fmla="*/ 9 w 20"/>
                <a:gd name="T3" fmla="*/ 1 h 20"/>
                <a:gd name="T4" fmla="*/ 7 w 20"/>
                <a:gd name="T5" fmla="*/ 1 h 20"/>
                <a:gd name="T6" fmla="*/ 0 w 20"/>
                <a:gd name="T7" fmla="*/ 7 h 20"/>
                <a:gd name="T8" fmla="*/ 13 w 20"/>
                <a:gd name="T9" fmla="*/ 20 h 20"/>
                <a:gd name="T10" fmla="*/ 19 w 20"/>
                <a:gd name="T11" fmla="*/ 13 h 20"/>
                <a:gd name="T12" fmla="*/ 20 w 20"/>
                <a:gd name="T13" fmla="*/ 12 h 20"/>
                <a:gd name="T14" fmla="*/ 19 w 20"/>
                <a:gd name="T15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9" y="1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7" y="0"/>
                    <a:pt x="7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2"/>
                  </a:cubicBezTo>
                  <a:cubicBezTo>
                    <a:pt x="20" y="11"/>
                    <a:pt x="20" y="11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73">
              <a:extLst>
                <a:ext uri="{FF2B5EF4-FFF2-40B4-BE49-F238E27FC236}">
                  <a16:creationId xmlns:a16="http://schemas.microsoft.com/office/drawing/2014/main" id="{8908649D-D8A3-49FF-AC2D-6DC4C8463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0850" y="2468563"/>
              <a:ext cx="57150" cy="57150"/>
            </a:xfrm>
            <a:custGeom>
              <a:avLst/>
              <a:gdLst>
                <a:gd name="T0" fmla="*/ 2 w 15"/>
                <a:gd name="T1" fmla="*/ 7 h 15"/>
                <a:gd name="T2" fmla="*/ 2 w 15"/>
                <a:gd name="T3" fmla="*/ 7 h 15"/>
                <a:gd name="T4" fmla="*/ 0 w 15"/>
                <a:gd name="T5" fmla="*/ 12 h 15"/>
                <a:gd name="T6" fmla="*/ 1 w 15"/>
                <a:gd name="T7" fmla="*/ 14 h 15"/>
                <a:gd name="T8" fmla="*/ 3 w 15"/>
                <a:gd name="T9" fmla="*/ 15 h 15"/>
                <a:gd name="T10" fmla="*/ 15 w 15"/>
                <a:gd name="T11" fmla="*/ 11 h 15"/>
                <a:gd name="T12" fmla="*/ 4 w 15"/>
                <a:gd name="T13" fmla="*/ 0 h 15"/>
                <a:gd name="T14" fmla="*/ 2 w 15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5"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1" y="15"/>
                    <a:pt x="2" y="15"/>
                    <a:pt x="3" y="15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id="{2F45B535-53C4-4BB3-9A43-B6518F2F8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663" y="2382838"/>
              <a:ext cx="119063" cy="120650"/>
            </a:xfrm>
            <a:custGeom>
              <a:avLst/>
              <a:gdLst>
                <a:gd name="T0" fmla="*/ 0 w 75"/>
                <a:gd name="T1" fmla="*/ 45 h 76"/>
                <a:gd name="T2" fmla="*/ 30 w 75"/>
                <a:gd name="T3" fmla="*/ 76 h 76"/>
                <a:gd name="T4" fmla="*/ 75 w 75"/>
                <a:gd name="T5" fmla="*/ 30 h 76"/>
                <a:gd name="T6" fmla="*/ 45 w 75"/>
                <a:gd name="T7" fmla="*/ 0 h 76"/>
                <a:gd name="T8" fmla="*/ 0 w 75"/>
                <a:gd name="T9" fmla="*/ 4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6">
                  <a:moveTo>
                    <a:pt x="0" y="45"/>
                  </a:moveTo>
                  <a:lnTo>
                    <a:pt x="30" y="76"/>
                  </a:lnTo>
                  <a:lnTo>
                    <a:pt x="75" y="30"/>
                  </a:lnTo>
                  <a:lnTo>
                    <a:pt x="45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181B9E-329C-48FF-B68C-0714AF5FD970}"/>
              </a:ext>
            </a:extLst>
          </p:cNvPr>
          <p:cNvGrpSpPr/>
          <p:nvPr/>
        </p:nvGrpSpPr>
        <p:grpSpPr>
          <a:xfrm>
            <a:off x="4881832" y="1725319"/>
            <a:ext cx="6745453" cy="923330"/>
            <a:chOff x="4911725" y="2108610"/>
            <a:chExt cx="6620941" cy="62270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6F9627-DD2A-418F-9FB1-59EDA3AF076F}"/>
                </a:ext>
              </a:extLst>
            </p:cNvPr>
            <p:cNvSpPr/>
            <p:nvPr/>
          </p:nvSpPr>
          <p:spPr>
            <a:xfrm>
              <a:off x="5435600" y="2108610"/>
              <a:ext cx="6097066" cy="6227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uk-UA" sz="2000" b="1" dirty="0">
                  <a:solidFill>
                    <a:schemeClr val="accent5">
                      <a:lumMod val="75000"/>
                    </a:schemeClr>
                  </a:solidFill>
                </a:rPr>
                <a:t>Доступ до законодавчої </a:t>
              </a:r>
              <a:r>
                <a:rPr lang="uk-UA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бази. Практичні консультації юриста щодо дії Закону «Про організацію трудових відносин в умовах воєнного стану</a:t>
              </a:r>
              <a:r>
                <a:rPr lang="ru-RU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»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8C4FD4E-5B61-4F64-A78C-FA633DC9A8A4}"/>
                </a:ext>
              </a:extLst>
            </p:cNvPr>
            <p:cNvGrpSpPr/>
            <p:nvPr/>
          </p:nvGrpSpPr>
          <p:grpSpPr>
            <a:xfrm>
              <a:off x="4911725" y="2171653"/>
              <a:ext cx="379754" cy="304800"/>
              <a:chOff x="4911725" y="2222500"/>
              <a:chExt cx="379754" cy="3048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2826D37-A47D-438A-B760-3A83D8237726}"/>
                  </a:ext>
                </a:extLst>
              </p:cNvPr>
              <p:cNvSpPr/>
              <p:nvPr/>
            </p:nvSpPr>
            <p:spPr>
              <a:xfrm>
                <a:off x="4911725" y="2222500"/>
                <a:ext cx="304800" cy="3048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8BD42D57-AD82-4318-98AA-6CA5DE0E9969}"/>
                  </a:ext>
                </a:extLst>
              </p:cNvPr>
              <p:cNvSpPr/>
              <p:nvPr/>
            </p:nvSpPr>
            <p:spPr>
              <a:xfrm rot="5400000">
                <a:off x="5067155" y="2342953"/>
                <a:ext cx="193674" cy="638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0C42278B-1FBB-45F7-8F1B-0F911C6CC342}"/>
                  </a:ext>
                </a:extLst>
              </p:cNvPr>
              <p:cNvSpPr/>
              <p:nvPr/>
            </p:nvSpPr>
            <p:spPr>
              <a:xfrm rot="5400000">
                <a:off x="5119290" y="2295184"/>
                <a:ext cx="184944" cy="15943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10AE614F-FA75-4779-8DE4-E62ECDBDA351}"/>
                  </a:ext>
                </a:extLst>
              </p:cNvPr>
              <p:cNvSpPr/>
              <p:nvPr/>
            </p:nvSpPr>
            <p:spPr>
              <a:xfrm rot="5400000">
                <a:off x="5068062" y="2321225"/>
                <a:ext cx="127066" cy="1095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0358DE-7FE0-4DA0-B97F-BC9A33E2283C}"/>
              </a:ext>
            </a:extLst>
          </p:cNvPr>
          <p:cNvGrpSpPr/>
          <p:nvPr/>
        </p:nvGrpSpPr>
        <p:grpSpPr>
          <a:xfrm>
            <a:off x="4936378" y="2866824"/>
            <a:ext cx="6670676" cy="367843"/>
            <a:chOff x="4911725" y="2108610"/>
            <a:chExt cx="6670676" cy="36784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00DC46-1CB6-4F28-A173-A6D4E8539FF7}"/>
                </a:ext>
              </a:extLst>
            </p:cNvPr>
            <p:cNvSpPr/>
            <p:nvPr/>
          </p:nvSpPr>
          <p:spPr>
            <a:xfrm>
              <a:off x="5435600" y="2108610"/>
              <a:ext cx="614680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uk-UA" sz="2000" b="1" dirty="0">
                  <a:solidFill>
                    <a:schemeClr val="accent5">
                      <a:lumMod val="75000"/>
                    </a:schemeClr>
                  </a:solidFill>
                </a:rPr>
                <a:t>Безкоштовний інтернет </a:t>
              </a:r>
              <a:r>
                <a:rPr lang="uk-UA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зв’язок</a:t>
              </a:r>
              <a:r>
                <a:rPr lang="en-US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uk-UA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 та ксерокопіювання</a:t>
              </a:r>
              <a:r>
                <a:rPr lang="en-US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5AC496F-DD91-4DA1-8BE4-284283E9A515}"/>
                </a:ext>
              </a:extLst>
            </p:cNvPr>
            <p:cNvGrpSpPr/>
            <p:nvPr/>
          </p:nvGrpSpPr>
          <p:grpSpPr>
            <a:xfrm>
              <a:off x="4911725" y="2171653"/>
              <a:ext cx="379754" cy="304800"/>
              <a:chOff x="4911725" y="2222500"/>
              <a:chExt cx="379754" cy="3048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96B42B2-8F72-46B4-BB6B-56514B097A0F}"/>
                  </a:ext>
                </a:extLst>
              </p:cNvPr>
              <p:cNvSpPr/>
              <p:nvPr/>
            </p:nvSpPr>
            <p:spPr>
              <a:xfrm>
                <a:off x="4911725" y="2222500"/>
                <a:ext cx="304800" cy="3048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30" name="Rectangle: Top Corners Rounded 29">
                <a:extLst>
                  <a:ext uri="{FF2B5EF4-FFF2-40B4-BE49-F238E27FC236}">
                    <a16:creationId xmlns:a16="http://schemas.microsoft.com/office/drawing/2014/main" id="{B5BC2749-8958-470C-B99A-6BD4BEE25600}"/>
                  </a:ext>
                </a:extLst>
              </p:cNvPr>
              <p:cNvSpPr/>
              <p:nvPr/>
            </p:nvSpPr>
            <p:spPr>
              <a:xfrm rot="5400000">
                <a:off x="5067155" y="2342953"/>
                <a:ext cx="193674" cy="638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6C44C614-2C6C-44BB-9B27-C97A1E92145D}"/>
                  </a:ext>
                </a:extLst>
              </p:cNvPr>
              <p:cNvSpPr/>
              <p:nvPr/>
            </p:nvSpPr>
            <p:spPr>
              <a:xfrm rot="5400000">
                <a:off x="5119290" y="2295184"/>
                <a:ext cx="184944" cy="15943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2037CBF3-F247-498F-8DD7-5910803D20F5}"/>
                  </a:ext>
                </a:extLst>
              </p:cNvPr>
              <p:cNvSpPr/>
              <p:nvPr/>
            </p:nvSpPr>
            <p:spPr>
              <a:xfrm rot="5400000">
                <a:off x="5068062" y="2321225"/>
                <a:ext cx="127066" cy="1095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FAB7B-0366-450D-A4A9-06073DBD8A80}"/>
              </a:ext>
            </a:extLst>
          </p:cNvPr>
          <p:cNvGrpSpPr/>
          <p:nvPr/>
        </p:nvGrpSpPr>
        <p:grpSpPr>
          <a:xfrm>
            <a:off x="4895410" y="3423216"/>
            <a:ext cx="6812438" cy="615554"/>
            <a:chOff x="4911725" y="2108610"/>
            <a:chExt cx="6670676" cy="47347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70A8568-9E0A-4D6C-AF7C-A779549C350A}"/>
                </a:ext>
              </a:extLst>
            </p:cNvPr>
            <p:cNvSpPr/>
            <p:nvPr/>
          </p:nvSpPr>
          <p:spPr>
            <a:xfrm>
              <a:off x="5346699" y="2108610"/>
              <a:ext cx="6235702" cy="47347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ru-RU" sz="2000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uk-UA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«Коворкінг – дієва  допомога  у бізнесі». Комфортне та зручне місце для дистанційної роботи</a:t>
              </a:r>
              <a:endParaRPr lang="uk-UA" sz="2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212686E-0DAC-4468-A035-77BCC7E844E7}"/>
                </a:ext>
              </a:extLst>
            </p:cNvPr>
            <p:cNvGrpSpPr/>
            <p:nvPr/>
          </p:nvGrpSpPr>
          <p:grpSpPr>
            <a:xfrm>
              <a:off x="4911725" y="2171653"/>
              <a:ext cx="379754" cy="304800"/>
              <a:chOff x="4911725" y="2222500"/>
              <a:chExt cx="379754" cy="30480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2E004BC-6894-4C2B-A070-45859714BEC7}"/>
                  </a:ext>
                </a:extLst>
              </p:cNvPr>
              <p:cNvSpPr/>
              <p:nvPr/>
            </p:nvSpPr>
            <p:spPr>
              <a:xfrm>
                <a:off x="4911725" y="2222500"/>
                <a:ext cx="304800" cy="3048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37" name="Rectangle: Top Corners Rounded 36">
                <a:extLst>
                  <a:ext uri="{FF2B5EF4-FFF2-40B4-BE49-F238E27FC236}">
                    <a16:creationId xmlns:a16="http://schemas.microsoft.com/office/drawing/2014/main" id="{1221C558-72F7-4D22-A66A-F63D62602B48}"/>
                  </a:ext>
                </a:extLst>
              </p:cNvPr>
              <p:cNvSpPr/>
              <p:nvPr/>
            </p:nvSpPr>
            <p:spPr>
              <a:xfrm rot="5400000">
                <a:off x="5067155" y="2342953"/>
                <a:ext cx="193674" cy="638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ED17C36D-5E53-4F18-BBD4-86A51BA63B2E}"/>
                  </a:ext>
                </a:extLst>
              </p:cNvPr>
              <p:cNvSpPr/>
              <p:nvPr/>
            </p:nvSpPr>
            <p:spPr>
              <a:xfrm rot="5400000">
                <a:off x="5119290" y="2295184"/>
                <a:ext cx="184944" cy="15943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2EBF2114-E17C-48B3-985C-14D1CBBE0A8A}"/>
                  </a:ext>
                </a:extLst>
              </p:cNvPr>
              <p:cNvSpPr/>
              <p:nvPr/>
            </p:nvSpPr>
            <p:spPr>
              <a:xfrm rot="5400000">
                <a:off x="5068062" y="2321225"/>
                <a:ext cx="127066" cy="1095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578B2A0-E042-43F3-B80E-0C9868058C5D}"/>
              </a:ext>
            </a:extLst>
          </p:cNvPr>
          <p:cNvGrpSpPr/>
          <p:nvPr/>
        </p:nvGrpSpPr>
        <p:grpSpPr>
          <a:xfrm>
            <a:off x="4908651" y="4280211"/>
            <a:ext cx="6799197" cy="615553"/>
            <a:chOff x="4984506" y="1943695"/>
            <a:chExt cx="6799197" cy="61555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48DE759-3039-4746-9203-8CC89518B968}"/>
                </a:ext>
              </a:extLst>
            </p:cNvPr>
            <p:cNvSpPr/>
            <p:nvPr/>
          </p:nvSpPr>
          <p:spPr>
            <a:xfrm>
              <a:off x="5359091" y="1943695"/>
              <a:ext cx="6424612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uk-UA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Спокійні місця навчання в онлайн-режимі. Підготовка до іспитів та національного мультипредметного тесту</a:t>
              </a:r>
              <a:endParaRPr lang="uk-UA" sz="2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3B6ECAE-E7D6-41B3-8EC9-9903AF10AA23}"/>
                </a:ext>
              </a:extLst>
            </p:cNvPr>
            <p:cNvGrpSpPr/>
            <p:nvPr/>
          </p:nvGrpSpPr>
          <p:grpSpPr>
            <a:xfrm>
              <a:off x="4984506" y="2227217"/>
              <a:ext cx="306973" cy="307173"/>
              <a:chOff x="4984506" y="2278064"/>
              <a:chExt cx="306973" cy="307173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CDDE7D-ACA7-4BD4-8E20-040B1CF64916}"/>
                  </a:ext>
                </a:extLst>
              </p:cNvPr>
              <p:cNvSpPr/>
              <p:nvPr/>
            </p:nvSpPr>
            <p:spPr>
              <a:xfrm>
                <a:off x="4984506" y="2280437"/>
                <a:ext cx="304800" cy="3048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44" name="Rectangle: Top Corners Rounded 43">
                <a:extLst>
                  <a:ext uri="{FF2B5EF4-FFF2-40B4-BE49-F238E27FC236}">
                    <a16:creationId xmlns:a16="http://schemas.microsoft.com/office/drawing/2014/main" id="{8F26CC45-8445-49A1-B554-6AC3A2983345}"/>
                  </a:ext>
                </a:extLst>
              </p:cNvPr>
              <p:cNvSpPr/>
              <p:nvPr/>
            </p:nvSpPr>
            <p:spPr>
              <a:xfrm rot="5400000">
                <a:off x="5067155" y="2342953"/>
                <a:ext cx="193674" cy="638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7A69FD42-1BD0-463B-A50A-278C72A5BA4A}"/>
                  </a:ext>
                </a:extLst>
              </p:cNvPr>
              <p:cNvSpPr/>
              <p:nvPr/>
            </p:nvSpPr>
            <p:spPr>
              <a:xfrm rot="5400000">
                <a:off x="5119290" y="2295184"/>
                <a:ext cx="184944" cy="15943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8496F3C4-5C8E-4360-A917-BDA1B2C150DB}"/>
                  </a:ext>
                </a:extLst>
              </p:cNvPr>
              <p:cNvSpPr/>
              <p:nvPr/>
            </p:nvSpPr>
            <p:spPr>
              <a:xfrm rot="5400000">
                <a:off x="5128735" y="2394335"/>
                <a:ext cx="127066" cy="1095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CCA5244-7CE1-4C00-89CF-F460567C02F3}"/>
              </a:ext>
            </a:extLst>
          </p:cNvPr>
          <p:cNvGrpSpPr/>
          <p:nvPr/>
        </p:nvGrpSpPr>
        <p:grpSpPr>
          <a:xfrm>
            <a:off x="4908651" y="5302689"/>
            <a:ext cx="6659894" cy="615553"/>
            <a:chOff x="4911725" y="2017371"/>
            <a:chExt cx="6659894" cy="61555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E025770-E015-4BB1-98EE-B935D370CDAD}"/>
                </a:ext>
              </a:extLst>
            </p:cNvPr>
            <p:cNvSpPr/>
            <p:nvPr/>
          </p:nvSpPr>
          <p:spPr>
            <a:xfrm>
              <a:off x="5424818" y="2017371"/>
              <a:ext cx="614680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uk-UA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Інтелектуальне дозвілля для усіх, хто потребує емоційної розрядки. Кіноперегляди</a:t>
              </a:r>
              <a:endParaRPr lang="uk-UA" sz="2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C9C78A1-1F18-4D6D-8E57-36317A5B7E5E}"/>
                </a:ext>
              </a:extLst>
            </p:cNvPr>
            <p:cNvGrpSpPr/>
            <p:nvPr/>
          </p:nvGrpSpPr>
          <p:grpSpPr>
            <a:xfrm>
              <a:off x="4911725" y="2171653"/>
              <a:ext cx="379754" cy="304800"/>
              <a:chOff x="4911725" y="2222500"/>
              <a:chExt cx="379754" cy="30480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621523B-F035-403E-A525-9646B34DDD59}"/>
                  </a:ext>
                </a:extLst>
              </p:cNvPr>
              <p:cNvSpPr/>
              <p:nvPr/>
            </p:nvSpPr>
            <p:spPr>
              <a:xfrm>
                <a:off x="4911725" y="2222500"/>
                <a:ext cx="304800" cy="3048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51" name="Rectangle: Top Corners Rounded 50">
                <a:extLst>
                  <a:ext uri="{FF2B5EF4-FFF2-40B4-BE49-F238E27FC236}">
                    <a16:creationId xmlns:a16="http://schemas.microsoft.com/office/drawing/2014/main" id="{8D545BD3-58DE-4FC6-A749-737AC6139BE3}"/>
                  </a:ext>
                </a:extLst>
              </p:cNvPr>
              <p:cNvSpPr/>
              <p:nvPr/>
            </p:nvSpPr>
            <p:spPr>
              <a:xfrm rot="5400000">
                <a:off x="5067155" y="2342953"/>
                <a:ext cx="193674" cy="638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E9A083F0-8033-4A68-9F9E-42F3C27CFBCD}"/>
                  </a:ext>
                </a:extLst>
              </p:cNvPr>
              <p:cNvSpPr/>
              <p:nvPr/>
            </p:nvSpPr>
            <p:spPr>
              <a:xfrm rot="5400000">
                <a:off x="5119290" y="2295184"/>
                <a:ext cx="184944" cy="15943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2FD145D3-F032-4110-B5AE-24EEFAE4BF88}"/>
                  </a:ext>
                </a:extLst>
              </p:cNvPr>
              <p:cNvSpPr/>
              <p:nvPr/>
            </p:nvSpPr>
            <p:spPr>
              <a:xfrm rot="5400000">
                <a:off x="5068062" y="2321225"/>
                <a:ext cx="127066" cy="1095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EE2274C-E216-46E6-9984-EBFFA630B138}"/>
              </a:ext>
            </a:extLst>
          </p:cNvPr>
          <p:cNvCxnSpPr>
            <a:cxnSpLocks/>
          </p:cNvCxnSpPr>
          <p:nvPr/>
        </p:nvCxnSpPr>
        <p:spPr>
          <a:xfrm>
            <a:off x="5461000" y="2760206"/>
            <a:ext cx="6740832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5CEFE62-F4AE-435B-ADA2-3BFAE6D97F54}"/>
              </a:ext>
            </a:extLst>
          </p:cNvPr>
          <p:cNvCxnSpPr>
            <a:cxnSpLocks/>
          </p:cNvCxnSpPr>
          <p:nvPr/>
        </p:nvCxnSpPr>
        <p:spPr>
          <a:xfrm>
            <a:off x="5461000" y="3704731"/>
            <a:ext cx="6740832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F98B464-6848-4A75-8586-DF8D0BDD98C0}"/>
              </a:ext>
            </a:extLst>
          </p:cNvPr>
          <p:cNvCxnSpPr>
            <a:cxnSpLocks/>
          </p:cNvCxnSpPr>
          <p:nvPr/>
        </p:nvCxnSpPr>
        <p:spPr>
          <a:xfrm>
            <a:off x="5316133" y="4171955"/>
            <a:ext cx="6885699" cy="216513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02B74C-EED4-4408-AD9C-B0D067B9F596}"/>
              </a:ext>
            </a:extLst>
          </p:cNvPr>
          <p:cNvCxnSpPr>
            <a:cxnSpLocks/>
          </p:cNvCxnSpPr>
          <p:nvPr/>
        </p:nvCxnSpPr>
        <p:spPr>
          <a:xfrm>
            <a:off x="5461000" y="5202599"/>
            <a:ext cx="6740832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658" y="1375416"/>
            <a:ext cx="3286124" cy="226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658" y="3901442"/>
            <a:ext cx="3286124" cy="242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269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452"/>
          <a:stretch/>
        </p:blipFill>
        <p:spPr>
          <a:xfrm>
            <a:off x="0" y="0"/>
            <a:ext cx="12192000" cy="5980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0" y="-2"/>
            <a:ext cx="12192000" cy="626668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...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E492A7-4C5A-440B-8EAA-19B798FB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7862"/>
            <a:ext cx="10972800" cy="775612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Допомога внутрішньо переміщеним особам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1D547A-48EC-4D20-A811-44094F5EF2C8}"/>
              </a:ext>
            </a:extLst>
          </p:cNvPr>
          <p:cNvGrpSpPr/>
          <p:nvPr/>
        </p:nvGrpSpPr>
        <p:grpSpPr>
          <a:xfrm>
            <a:off x="4533143" y="2007638"/>
            <a:ext cx="2672045" cy="2546914"/>
            <a:chOff x="4324470" y="1958276"/>
            <a:chExt cx="3543061" cy="3543061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1E244A7-80B5-46AB-BE1B-226C6870F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55" y="1958276"/>
              <a:ext cx="2332108" cy="1385115"/>
            </a:xfrm>
            <a:custGeom>
              <a:avLst/>
              <a:gdLst>
                <a:gd name="T0" fmla="*/ 1024 w 3108"/>
                <a:gd name="T1" fmla="*/ 1177 h 1847"/>
                <a:gd name="T2" fmla="*/ 1024 w 3108"/>
                <a:gd name="T3" fmla="*/ 1176 h 1847"/>
                <a:gd name="T4" fmla="*/ 3108 w 3108"/>
                <a:gd name="T5" fmla="*/ 1176 h 1847"/>
                <a:gd name="T6" fmla="*/ 1065 w 3108"/>
                <a:gd name="T7" fmla="*/ 0 h 1847"/>
                <a:gd name="T8" fmla="*/ 0 w 3108"/>
                <a:gd name="T9" fmla="*/ 254 h 1847"/>
                <a:gd name="T10" fmla="*/ 0 w 3108"/>
                <a:gd name="T11" fmla="*/ 1847 h 1847"/>
                <a:gd name="T12" fmla="*/ 1024 w 3108"/>
                <a:gd name="T13" fmla="*/ 117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08" h="1847">
                  <a:moveTo>
                    <a:pt x="1024" y="1177"/>
                  </a:moveTo>
                  <a:cubicBezTo>
                    <a:pt x="1024" y="1176"/>
                    <a:pt x="1024" y="1176"/>
                    <a:pt x="1024" y="1176"/>
                  </a:cubicBezTo>
                  <a:cubicBezTo>
                    <a:pt x="3108" y="1176"/>
                    <a:pt x="3108" y="1176"/>
                    <a:pt x="3108" y="1176"/>
                  </a:cubicBezTo>
                  <a:cubicBezTo>
                    <a:pt x="2699" y="473"/>
                    <a:pt x="1937" y="0"/>
                    <a:pt x="1065" y="0"/>
                  </a:cubicBezTo>
                  <a:cubicBezTo>
                    <a:pt x="682" y="0"/>
                    <a:pt x="320" y="91"/>
                    <a:pt x="0" y="254"/>
                  </a:cubicBezTo>
                  <a:cubicBezTo>
                    <a:pt x="0" y="1847"/>
                    <a:pt x="0" y="1847"/>
                    <a:pt x="0" y="1847"/>
                  </a:cubicBezTo>
                  <a:cubicBezTo>
                    <a:pt x="186" y="1463"/>
                    <a:pt x="572" y="1194"/>
                    <a:pt x="1024" y="1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1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3958709-9299-4194-8A85-020339AB9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4470" y="2195025"/>
              <a:ext cx="1387835" cy="2337550"/>
            </a:xfrm>
            <a:custGeom>
              <a:avLst/>
              <a:gdLst>
                <a:gd name="T0" fmla="*/ 1178 w 1849"/>
                <a:gd name="T1" fmla="*/ 2045 h 3114"/>
                <a:gd name="T2" fmla="*/ 1178 w 1849"/>
                <a:gd name="T3" fmla="*/ 0 h 3114"/>
                <a:gd name="T4" fmla="*/ 0 w 1849"/>
                <a:gd name="T5" fmla="*/ 2044 h 3114"/>
                <a:gd name="T6" fmla="*/ 256 w 1849"/>
                <a:gd name="T7" fmla="*/ 3114 h 3114"/>
                <a:gd name="T8" fmla="*/ 1849 w 1849"/>
                <a:gd name="T9" fmla="*/ 3114 h 3114"/>
                <a:gd name="T10" fmla="*/ 1178 w 1849"/>
                <a:gd name="T11" fmla="*/ 2045 h 3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9" h="3114">
                  <a:moveTo>
                    <a:pt x="1178" y="2045"/>
                  </a:moveTo>
                  <a:cubicBezTo>
                    <a:pt x="1178" y="0"/>
                    <a:pt x="1178" y="0"/>
                    <a:pt x="1178" y="0"/>
                  </a:cubicBezTo>
                  <a:cubicBezTo>
                    <a:pt x="473" y="409"/>
                    <a:pt x="0" y="1171"/>
                    <a:pt x="0" y="2044"/>
                  </a:cubicBezTo>
                  <a:cubicBezTo>
                    <a:pt x="0" y="2429"/>
                    <a:pt x="92" y="2793"/>
                    <a:pt x="256" y="3114"/>
                  </a:cubicBezTo>
                  <a:cubicBezTo>
                    <a:pt x="1849" y="3114"/>
                    <a:pt x="1849" y="3114"/>
                    <a:pt x="1849" y="3114"/>
                  </a:cubicBezTo>
                  <a:cubicBezTo>
                    <a:pt x="1452" y="2922"/>
                    <a:pt x="1178" y="2516"/>
                    <a:pt x="1178" y="20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1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C8B76BF-B79C-425C-B667-B99DF600B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139" y="2927039"/>
              <a:ext cx="1382392" cy="2334828"/>
            </a:xfrm>
            <a:custGeom>
              <a:avLst/>
              <a:gdLst>
                <a:gd name="T0" fmla="*/ 669 w 1842"/>
                <a:gd name="T1" fmla="*/ 1010 h 3107"/>
                <a:gd name="T2" fmla="*/ 671 w 1842"/>
                <a:gd name="T3" fmla="*/ 1010 h 3107"/>
                <a:gd name="T4" fmla="*/ 671 w 1842"/>
                <a:gd name="T5" fmla="*/ 3107 h 3107"/>
                <a:gd name="T6" fmla="*/ 1842 w 1842"/>
                <a:gd name="T7" fmla="*/ 1068 h 3107"/>
                <a:gd name="T8" fmla="*/ 1587 w 1842"/>
                <a:gd name="T9" fmla="*/ 0 h 3107"/>
                <a:gd name="T10" fmla="*/ 0 w 1842"/>
                <a:gd name="T11" fmla="*/ 0 h 3107"/>
                <a:gd name="T12" fmla="*/ 669 w 1842"/>
                <a:gd name="T13" fmla="*/ 1010 h 3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2" h="3107">
                  <a:moveTo>
                    <a:pt x="669" y="1010"/>
                  </a:moveTo>
                  <a:cubicBezTo>
                    <a:pt x="671" y="1010"/>
                    <a:pt x="671" y="1010"/>
                    <a:pt x="671" y="1010"/>
                  </a:cubicBezTo>
                  <a:cubicBezTo>
                    <a:pt x="671" y="3107"/>
                    <a:pt x="671" y="3107"/>
                    <a:pt x="671" y="3107"/>
                  </a:cubicBezTo>
                  <a:cubicBezTo>
                    <a:pt x="1371" y="2698"/>
                    <a:pt x="1842" y="1938"/>
                    <a:pt x="1842" y="1068"/>
                  </a:cubicBezTo>
                  <a:cubicBezTo>
                    <a:pt x="1842" y="684"/>
                    <a:pt x="1750" y="321"/>
                    <a:pt x="15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0" y="184"/>
                    <a:pt x="647" y="565"/>
                    <a:pt x="669" y="1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1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1C3B11B-1D65-4659-860B-D69271157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940" y="4118945"/>
              <a:ext cx="2337550" cy="1382392"/>
            </a:xfrm>
            <a:custGeom>
              <a:avLst/>
              <a:gdLst>
                <a:gd name="T0" fmla="*/ 2058 w 3113"/>
                <a:gd name="T1" fmla="*/ 671 h 1844"/>
                <a:gd name="T2" fmla="*/ 2058 w 3113"/>
                <a:gd name="T3" fmla="*/ 671 h 1844"/>
                <a:gd name="T4" fmla="*/ 0 w 3113"/>
                <a:gd name="T5" fmla="*/ 671 h 1844"/>
                <a:gd name="T6" fmla="*/ 2040 w 3113"/>
                <a:gd name="T7" fmla="*/ 1844 h 1844"/>
                <a:gd name="T8" fmla="*/ 3113 w 3113"/>
                <a:gd name="T9" fmla="*/ 1587 h 1844"/>
                <a:gd name="T10" fmla="*/ 3113 w 3113"/>
                <a:gd name="T11" fmla="*/ 0 h 1844"/>
                <a:gd name="T12" fmla="*/ 2058 w 3113"/>
                <a:gd name="T13" fmla="*/ 671 h 1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13" h="1844">
                  <a:moveTo>
                    <a:pt x="2058" y="671"/>
                  </a:moveTo>
                  <a:cubicBezTo>
                    <a:pt x="2058" y="671"/>
                    <a:pt x="2058" y="671"/>
                    <a:pt x="2058" y="671"/>
                  </a:cubicBezTo>
                  <a:cubicBezTo>
                    <a:pt x="0" y="671"/>
                    <a:pt x="0" y="671"/>
                    <a:pt x="0" y="671"/>
                  </a:cubicBezTo>
                  <a:cubicBezTo>
                    <a:pt x="409" y="1373"/>
                    <a:pt x="1170" y="1844"/>
                    <a:pt x="2040" y="1844"/>
                  </a:cubicBezTo>
                  <a:cubicBezTo>
                    <a:pt x="2426" y="1844"/>
                    <a:pt x="2791" y="1752"/>
                    <a:pt x="3113" y="1587"/>
                  </a:cubicBezTo>
                  <a:cubicBezTo>
                    <a:pt x="3113" y="0"/>
                    <a:pt x="3113" y="0"/>
                    <a:pt x="3113" y="0"/>
                  </a:cubicBezTo>
                  <a:cubicBezTo>
                    <a:pt x="2923" y="393"/>
                    <a:pt x="2523" y="666"/>
                    <a:pt x="2058" y="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1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1469" y="2798223"/>
            <a:ext cx="938784" cy="92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64426" y="4775907"/>
            <a:ext cx="3532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Кожного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дня ми робимо все можливе, щоб побачити посмішки на дитячих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обличчях</a:t>
            </a:r>
            <a:endParaRPr lang="uk-UA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5602" name="Picture 2" descr="D:\Мои документы\отчет 2022\обслуговування\280973366_6017030584977290_2770919932511234496_n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75" y="3862204"/>
            <a:ext cx="4127111" cy="275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oksana\Desktop\ДБА статті\ВПО\287057517_6092560484090966_4503249686131895069_n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5616" y="1001992"/>
            <a:ext cx="3936156" cy="283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690" y="1001992"/>
            <a:ext cx="3823736" cy="254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На зображенні може бути: 2 людини, дитина, люди сидять та у приміщенні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6665"/>
          <a:stretch/>
        </p:blipFill>
        <p:spPr bwMode="auto">
          <a:xfrm>
            <a:off x="7843598" y="3942555"/>
            <a:ext cx="3834475" cy="270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512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53814D30-71E0-4017-8ABD-97C7A50189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50080" r="238" b="33298"/>
          <a:stretch/>
        </p:blipFill>
        <p:spPr>
          <a:xfrm>
            <a:off x="0" y="-1"/>
            <a:ext cx="12192000" cy="1355605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203B2AA9-5954-4AEB-8D3A-8E4CAFCC7784}"/>
              </a:ext>
            </a:extLst>
          </p:cNvPr>
          <p:cNvSpPr/>
          <p:nvPr/>
        </p:nvSpPr>
        <p:spPr>
          <a:xfrm>
            <a:off x="0" y="0"/>
            <a:ext cx="12192000" cy="1355605"/>
          </a:xfrm>
          <a:prstGeom prst="rect">
            <a:avLst/>
          </a:prstGeom>
          <a:gradFill>
            <a:gsLst>
              <a:gs pos="21000">
                <a:schemeClr val="accent1">
                  <a:alpha val="85000"/>
                </a:schemeClr>
              </a:gs>
              <a:gs pos="100000">
                <a:schemeClr val="accent2">
                  <a:alpha val="9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95107-9902-4502-A538-A2E710DB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Бібліотечний фронт</a:t>
            </a:r>
            <a:endParaRPr lang="uk-UA" dirty="0">
              <a:solidFill>
                <a:schemeClr val="bg1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1E2E712-4988-4AAA-ABCE-9284BF340745}"/>
              </a:ext>
            </a:extLst>
          </p:cNvPr>
          <p:cNvGrpSpPr/>
          <p:nvPr/>
        </p:nvGrpSpPr>
        <p:grpSpPr>
          <a:xfrm>
            <a:off x="136262" y="1945872"/>
            <a:ext cx="10968402" cy="4261327"/>
            <a:chOff x="136262" y="1793472"/>
            <a:chExt cx="10968402" cy="4261327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FAF28BD-610D-4629-A820-0010C0D22E67}"/>
                </a:ext>
              </a:extLst>
            </p:cNvPr>
            <p:cNvGrpSpPr/>
            <p:nvPr/>
          </p:nvGrpSpPr>
          <p:grpSpPr>
            <a:xfrm>
              <a:off x="1368770" y="3673761"/>
              <a:ext cx="9453220" cy="330671"/>
              <a:chOff x="1883972" y="3673761"/>
              <a:chExt cx="8422815" cy="33067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A292682-9A29-49B2-B131-FF27BFAEFD44}"/>
                  </a:ext>
                </a:extLst>
              </p:cNvPr>
              <p:cNvSpPr/>
              <p:nvPr/>
            </p:nvSpPr>
            <p:spPr>
              <a:xfrm>
                <a:off x="1883972" y="3673761"/>
                <a:ext cx="1403802" cy="330671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09A654-E1A0-45EA-A62D-70984FC70115}"/>
                  </a:ext>
                </a:extLst>
              </p:cNvPr>
              <p:cNvSpPr/>
              <p:nvPr/>
            </p:nvSpPr>
            <p:spPr>
              <a:xfrm>
                <a:off x="3287774" y="3673761"/>
                <a:ext cx="1403802" cy="330671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77ECF71-62B7-4478-95FE-C550687016CC}"/>
                  </a:ext>
                </a:extLst>
              </p:cNvPr>
              <p:cNvSpPr/>
              <p:nvPr/>
            </p:nvSpPr>
            <p:spPr>
              <a:xfrm>
                <a:off x="4691577" y="3673761"/>
                <a:ext cx="1403802" cy="330671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CD0EAD-CA59-4CFA-9798-81AE71EAFFEF}"/>
                  </a:ext>
                </a:extLst>
              </p:cNvPr>
              <p:cNvSpPr/>
              <p:nvPr/>
            </p:nvSpPr>
            <p:spPr>
              <a:xfrm>
                <a:off x="6095379" y="3673761"/>
                <a:ext cx="1403802" cy="330671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4FD75A-4096-40F3-80C6-843D2DE2657D}"/>
                  </a:ext>
                </a:extLst>
              </p:cNvPr>
              <p:cNvSpPr/>
              <p:nvPr/>
            </p:nvSpPr>
            <p:spPr>
              <a:xfrm>
                <a:off x="7499183" y="3673761"/>
                <a:ext cx="1403802" cy="330671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8E838D-2803-4BFE-A07A-09FBF640320A}"/>
                  </a:ext>
                </a:extLst>
              </p:cNvPr>
              <p:cNvSpPr/>
              <p:nvPr/>
            </p:nvSpPr>
            <p:spPr>
              <a:xfrm>
                <a:off x="8902985" y="3673761"/>
                <a:ext cx="1403802" cy="330671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3B9FE4F-1501-4E61-8835-914F6D97A73C}"/>
                </a:ext>
              </a:extLst>
            </p:cNvPr>
            <p:cNvGrpSpPr/>
            <p:nvPr/>
          </p:nvGrpSpPr>
          <p:grpSpPr>
            <a:xfrm>
              <a:off x="945013" y="3556426"/>
              <a:ext cx="565344" cy="565339"/>
              <a:chOff x="1601299" y="3556426"/>
              <a:chExt cx="565344" cy="56533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E9A8E9A-5449-4F64-A238-7D426B54CD22}"/>
                  </a:ext>
                </a:extLst>
              </p:cNvPr>
              <p:cNvSpPr/>
              <p:nvPr/>
            </p:nvSpPr>
            <p:spPr>
              <a:xfrm>
                <a:off x="1601299" y="3556426"/>
                <a:ext cx="565344" cy="565339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7201BE-F539-4E7C-9EF6-F92F03A1C4DA}"/>
                  </a:ext>
                </a:extLst>
              </p:cNvPr>
              <p:cNvSpPr/>
              <p:nvPr/>
            </p:nvSpPr>
            <p:spPr>
              <a:xfrm>
                <a:off x="1718636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49F16CB-6A96-4441-96D2-0847B502518F}"/>
                </a:ext>
              </a:extLst>
            </p:cNvPr>
            <p:cNvGrpSpPr/>
            <p:nvPr/>
          </p:nvGrpSpPr>
          <p:grpSpPr>
            <a:xfrm>
              <a:off x="2544064" y="3556426"/>
              <a:ext cx="565344" cy="565339"/>
              <a:chOff x="3005102" y="3556426"/>
              <a:chExt cx="565344" cy="56533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0BB886-9C0A-4ECC-8337-D8DEF6DC109C}"/>
                  </a:ext>
                </a:extLst>
              </p:cNvPr>
              <p:cNvSpPr/>
              <p:nvPr/>
            </p:nvSpPr>
            <p:spPr>
              <a:xfrm>
                <a:off x="3005102" y="3556426"/>
                <a:ext cx="565344" cy="56533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BFA58F6-04E8-4B61-8583-EC7A9B018F2D}"/>
                  </a:ext>
                </a:extLst>
              </p:cNvPr>
              <p:cNvSpPr/>
              <p:nvPr/>
            </p:nvSpPr>
            <p:spPr>
              <a:xfrm>
                <a:off x="3122439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73AE651-764C-4495-A35B-0E7144E8144B}"/>
                </a:ext>
              </a:extLst>
            </p:cNvPr>
            <p:cNvGrpSpPr/>
            <p:nvPr/>
          </p:nvGrpSpPr>
          <p:grpSpPr>
            <a:xfrm>
              <a:off x="4143115" y="3556426"/>
              <a:ext cx="565344" cy="565339"/>
              <a:chOff x="4404126" y="3556426"/>
              <a:chExt cx="565344" cy="56533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59DEC6E-422F-4F0D-B04E-EF88EBF21AE8}"/>
                  </a:ext>
                </a:extLst>
              </p:cNvPr>
              <p:cNvSpPr/>
              <p:nvPr/>
            </p:nvSpPr>
            <p:spPr>
              <a:xfrm>
                <a:off x="4404126" y="3556426"/>
                <a:ext cx="565344" cy="565339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FC61B0B-3959-4810-AC42-354FED05F7BB}"/>
                  </a:ext>
                </a:extLst>
              </p:cNvPr>
              <p:cNvSpPr/>
              <p:nvPr/>
            </p:nvSpPr>
            <p:spPr>
              <a:xfrm>
                <a:off x="4521463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497EBF3-A1BC-41A2-8FC3-00D8673913A0}"/>
                </a:ext>
              </a:extLst>
            </p:cNvPr>
            <p:cNvGrpSpPr/>
            <p:nvPr/>
          </p:nvGrpSpPr>
          <p:grpSpPr>
            <a:xfrm>
              <a:off x="5742166" y="3556426"/>
              <a:ext cx="565344" cy="565339"/>
              <a:chOff x="5812706" y="3556426"/>
              <a:chExt cx="565344" cy="56533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F963940-EFFC-4CEA-A2B1-F7FE5A225BF6}"/>
                  </a:ext>
                </a:extLst>
              </p:cNvPr>
              <p:cNvSpPr/>
              <p:nvPr/>
            </p:nvSpPr>
            <p:spPr>
              <a:xfrm>
                <a:off x="5812706" y="3556426"/>
                <a:ext cx="565344" cy="56533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8BCD415-1C93-47CF-87D6-D078DFF5522F}"/>
                  </a:ext>
                </a:extLst>
              </p:cNvPr>
              <p:cNvSpPr/>
              <p:nvPr/>
            </p:nvSpPr>
            <p:spPr>
              <a:xfrm>
                <a:off x="5930043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36FD439-4D7D-42C5-ADF3-0BC3A226621B}"/>
                </a:ext>
              </a:extLst>
            </p:cNvPr>
            <p:cNvGrpSpPr/>
            <p:nvPr/>
          </p:nvGrpSpPr>
          <p:grpSpPr>
            <a:xfrm>
              <a:off x="7341217" y="3556426"/>
              <a:ext cx="565344" cy="565339"/>
              <a:chOff x="7211732" y="3556426"/>
              <a:chExt cx="565344" cy="565339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704DDEE-ADF6-49D9-B6EA-9CE489FFF2E4}"/>
                  </a:ext>
                </a:extLst>
              </p:cNvPr>
              <p:cNvSpPr/>
              <p:nvPr/>
            </p:nvSpPr>
            <p:spPr>
              <a:xfrm>
                <a:off x="7211732" y="3556426"/>
                <a:ext cx="565344" cy="565339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3F4F6EA-F614-4704-849A-41000F123666}"/>
                  </a:ext>
                </a:extLst>
              </p:cNvPr>
              <p:cNvSpPr/>
              <p:nvPr/>
            </p:nvSpPr>
            <p:spPr>
              <a:xfrm>
                <a:off x="7329069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1411FAD-3A79-4E3A-B1E4-0ADD67D5B034}"/>
                </a:ext>
              </a:extLst>
            </p:cNvPr>
            <p:cNvGrpSpPr/>
            <p:nvPr/>
          </p:nvGrpSpPr>
          <p:grpSpPr>
            <a:xfrm>
              <a:off x="8940268" y="3556426"/>
              <a:ext cx="565344" cy="565339"/>
              <a:chOff x="8610757" y="3556426"/>
              <a:chExt cx="565344" cy="565339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E0A6358-FCC8-42E6-BD69-7FE7D29319B3}"/>
                  </a:ext>
                </a:extLst>
              </p:cNvPr>
              <p:cNvSpPr/>
              <p:nvPr/>
            </p:nvSpPr>
            <p:spPr>
              <a:xfrm>
                <a:off x="8610757" y="3556426"/>
                <a:ext cx="565344" cy="56533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17617C7-096F-4181-9C5C-9D3EB466D65E}"/>
                  </a:ext>
                </a:extLst>
              </p:cNvPr>
              <p:cNvSpPr/>
              <p:nvPr/>
            </p:nvSpPr>
            <p:spPr>
              <a:xfrm>
                <a:off x="8728094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1A8774E-7E31-4ED9-A02C-E6BE77075CF7}"/>
                </a:ext>
              </a:extLst>
            </p:cNvPr>
            <p:cNvGrpSpPr/>
            <p:nvPr/>
          </p:nvGrpSpPr>
          <p:grpSpPr>
            <a:xfrm>
              <a:off x="10539320" y="3556426"/>
              <a:ext cx="565344" cy="565339"/>
              <a:chOff x="10018211" y="3556426"/>
              <a:chExt cx="565344" cy="56533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054E65C-D3EF-4A34-B7D3-C04C68C7B7B0}"/>
                  </a:ext>
                </a:extLst>
              </p:cNvPr>
              <p:cNvSpPr/>
              <p:nvPr/>
            </p:nvSpPr>
            <p:spPr>
              <a:xfrm>
                <a:off x="10018211" y="3556426"/>
                <a:ext cx="565344" cy="565339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4B14336-21C5-4DAF-848D-C3E7FD07F99A}"/>
                  </a:ext>
                </a:extLst>
              </p:cNvPr>
              <p:cNvSpPr/>
              <p:nvPr/>
            </p:nvSpPr>
            <p:spPr>
              <a:xfrm>
                <a:off x="10135548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7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B2A88DD-097A-49D3-BD99-3E5A8ED4FA15}"/>
                </a:ext>
              </a:extLst>
            </p:cNvPr>
            <p:cNvCxnSpPr/>
            <p:nvPr/>
          </p:nvCxnSpPr>
          <p:spPr>
            <a:xfrm>
              <a:off x="1227685" y="3188434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8A24795-E3AA-48FC-9B9A-EC4050556EFF}"/>
                </a:ext>
              </a:extLst>
            </p:cNvPr>
            <p:cNvCxnSpPr/>
            <p:nvPr/>
          </p:nvCxnSpPr>
          <p:spPr>
            <a:xfrm>
              <a:off x="4425787" y="3188434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AD20867-29C7-4C15-B5CF-020676BEF102}"/>
                </a:ext>
              </a:extLst>
            </p:cNvPr>
            <p:cNvCxnSpPr/>
            <p:nvPr/>
          </p:nvCxnSpPr>
          <p:spPr>
            <a:xfrm>
              <a:off x="7623889" y="3188434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5A03593-3D9C-4876-9255-0FCE41632CCF}"/>
                </a:ext>
              </a:extLst>
            </p:cNvPr>
            <p:cNvCxnSpPr/>
            <p:nvPr/>
          </p:nvCxnSpPr>
          <p:spPr>
            <a:xfrm>
              <a:off x="10821992" y="3188434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E29020-A7E2-408C-8E8E-55DC165F91F1}"/>
                </a:ext>
              </a:extLst>
            </p:cNvPr>
            <p:cNvCxnSpPr/>
            <p:nvPr/>
          </p:nvCxnSpPr>
          <p:spPr>
            <a:xfrm flipV="1">
              <a:off x="2826736" y="4004431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B01CBF-B77A-4C1E-8391-BE816606BF58}"/>
                </a:ext>
              </a:extLst>
            </p:cNvPr>
            <p:cNvCxnSpPr/>
            <p:nvPr/>
          </p:nvCxnSpPr>
          <p:spPr>
            <a:xfrm flipV="1">
              <a:off x="6024838" y="4004431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D7D71F-2BD3-46B7-9055-B5216E236CAF}"/>
                </a:ext>
              </a:extLst>
            </p:cNvPr>
            <p:cNvCxnSpPr/>
            <p:nvPr/>
          </p:nvCxnSpPr>
          <p:spPr>
            <a:xfrm flipV="1">
              <a:off x="9222940" y="4004431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DBDAC750-0091-44D6-8F6B-43F2DF67A8F4}"/>
                </a:ext>
              </a:extLst>
            </p:cNvPr>
            <p:cNvSpPr txBox="1">
              <a:spLocks/>
            </p:cNvSpPr>
            <p:nvPr/>
          </p:nvSpPr>
          <p:spPr>
            <a:xfrm>
              <a:off x="136262" y="1793472"/>
              <a:ext cx="2815780" cy="1384995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id-ID"/>
              </a:defPPr>
              <a:lvl1pPr algn="ctr">
                <a:defRPr sz="1400">
                  <a:solidFill>
                    <a:schemeClr val="accent2"/>
                  </a:solidFill>
                  <a:latin typeface="Century Gothic" panose="020B0502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Aft>
                  <a:spcPts val="300"/>
                </a:spcAft>
                <a:defRPr/>
              </a:pPr>
              <a:r>
                <a:rPr lang="uk-UA" sz="2000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«Кулінарні </a:t>
              </a:r>
              <a:r>
                <a:rPr lang="uk-UA" sz="2000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війська</a:t>
              </a:r>
              <a:r>
                <a:rPr lang="uk-UA" sz="2000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»</a:t>
              </a:r>
              <a:r>
                <a:rPr lang="ru-RU" sz="2000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ru-RU" sz="2000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налагодили закупівлю </a:t>
              </a:r>
              <a:r>
                <a:rPr lang="ru-RU" sz="2000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продуктів, приготування їжі, її фасування та доставку до </a:t>
              </a:r>
              <a:r>
                <a:rPr lang="ru-RU" sz="2000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адресатів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C5361F62-1898-4B21-A330-D229A29302FF}"/>
                </a:ext>
              </a:extLst>
            </p:cNvPr>
            <p:cNvSpPr txBox="1">
              <a:spLocks/>
            </p:cNvSpPr>
            <p:nvPr/>
          </p:nvSpPr>
          <p:spPr>
            <a:xfrm>
              <a:off x="6165790" y="1807542"/>
              <a:ext cx="2731629" cy="110799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id-ID"/>
              </a:defPPr>
              <a:lvl1pPr algn="ctr">
                <a:defRPr sz="1400">
                  <a:solidFill>
                    <a:schemeClr val="accent2"/>
                  </a:solidFill>
                  <a:latin typeface="Century Gothic" panose="020B0502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Aft>
                  <a:spcPts val="300"/>
                </a:spcAft>
                <a:defRPr/>
              </a:pPr>
              <a:r>
                <a:rPr lang="ru-RU" sz="2000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Освітній курс «Домедична </a:t>
              </a:r>
              <a:r>
                <a:rPr lang="ru-RU" sz="2000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допомога в умовах воєнного часу для цивільних </a:t>
              </a:r>
              <a:r>
                <a:rPr lang="ru-RU" sz="2000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осіб»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FC23BA1F-8C0E-4264-AF78-EA852D6E5236}"/>
                </a:ext>
              </a:extLst>
            </p:cNvPr>
            <p:cNvSpPr txBox="1">
              <a:spLocks/>
            </p:cNvSpPr>
            <p:nvPr/>
          </p:nvSpPr>
          <p:spPr>
            <a:xfrm>
              <a:off x="3355332" y="2607095"/>
              <a:ext cx="2139238" cy="193899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id-ID"/>
              </a:defPPr>
              <a:lvl1pPr algn="ctr">
                <a:defRPr sz="1400">
                  <a:solidFill>
                    <a:schemeClr val="accent2"/>
                  </a:solidFill>
                  <a:latin typeface="Century Gothic" panose="020B0502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Lorem Ipsum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801F0608-5AF0-40BB-BB6B-DE32FA87473F}"/>
                </a:ext>
              </a:extLst>
            </p:cNvPr>
            <p:cNvSpPr txBox="1">
              <a:spLocks/>
            </p:cNvSpPr>
            <p:nvPr/>
          </p:nvSpPr>
          <p:spPr>
            <a:xfrm>
              <a:off x="263768" y="4392806"/>
              <a:ext cx="2988154" cy="166199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id-ID"/>
              </a:defPPr>
              <a:lvl1pPr algn="ctr">
                <a:defRPr sz="1400">
                  <a:solidFill>
                    <a:schemeClr val="accent2"/>
                  </a:solidFill>
                  <a:latin typeface="Century Gothic" panose="020B0502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Aft>
                  <a:spcPts val="300"/>
                </a:spcAft>
                <a:defRPr/>
              </a:pPr>
              <a:r>
                <a:rPr lang="uk-UA" sz="2000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Допомога </a:t>
              </a:r>
              <a:r>
                <a:rPr lang="uk-UA" sz="2000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без вихідних. Щоденна активна </a:t>
              </a:r>
              <a:r>
                <a:rPr lang="uk-UA" sz="2000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діяльність разом з волонтерами Дніпровського будинку мистецтв 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D7B687C8-9051-4EE9-ABFD-3E8367BC78DB}"/>
                </a:ext>
              </a:extLst>
            </p:cNvPr>
            <p:cNvSpPr txBox="1">
              <a:spLocks/>
            </p:cNvSpPr>
            <p:nvPr/>
          </p:nvSpPr>
          <p:spPr>
            <a:xfrm>
              <a:off x="6136761" y="4489756"/>
              <a:ext cx="3011691" cy="12464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id-ID"/>
              </a:defPPr>
              <a:lvl1pPr algn="ctr">
                <a:defRPr sz="1400">
                  <a:solidFill>
                    <a:schemeClr val="accent2"/>
                  </a:solidFill>
                  <a:latin typeface="Century Gothic" panose="020B0502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Aft>
                  <a:spcPts val="300"/>
                </a:spcAft>
                <a:defRPr/>
              </a:pPr>
              <a:r>
                <a:rPr lang="uk-UA" sz="1800" b="1" kern="0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Бібліотекарі, які вміють шити долучилися до виробництва </a:t>
              </a:r>
              <a:r>
                <a:rPr lang="ru-RU" sz="1800" b="1" kern="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  балаклав, </a:t>
              </a:r>
              <a:r>
                <a:rPr lang="ru-RU" sz="1800" b="1" kern="0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футболок</a:t>
              </a:r>
              <a:r>
                <a:rPr lang="ru-RU" sz="1800" b="1" kern="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, </a:t>
              </a:r>
              <a:r>
                <a:rPr lang="ru-RU" sz="1800" b="1" kern="0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майок тим, хто боронить нашу землю від окупантів </a:t>
              </a:r>
              <a:endParaRPr lang="ru-RU" sz="1800" b="1" kern="0" dirty="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93" name="Rectangle 34">
            <a:extLst>
              <a:ext uri="{FF2B5EF4-FFF2-40B4-BE49-F238E27FC236}">
                <a16:creationId xmlns:a16="http://schemas.microsoft.com/office/drawing/2014/main" id="{C636E1C9-E36F-45F5-B0B0-AA06B8739640}"/>
              </a:ext>
            </a:extLst>
          </p:cNvPr>
          <p:cNvSpPr/>
          <p:nvPr/>
        </p:nvSpPr>
        <p:spPr>
          <a:xfrm flipV="1">
            <a:off x="-446484" y="3488731"/>
            <a:ext cx="12611974" cy="3369269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8675" name="Picture 3" descr="F:\бібліотека під час війни\276212344_4993059004103076_458141131970505068_n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4462" y="1393351"/>
            <a:ext cx="2317704" cy="224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F:\бібліотека під час війни\275238987_4959051300837180_408609218591617089_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70"/>
          <a:stretch/>
        </p:blipFill>
        <p:spPr bwMode="auto">
          <a:xfrm>
            <a:off x="9179386" y="1572079"/>
            <a:ext cx="2719867" cy="21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4652" y="4385719"/>
            <a:ext cx="2793195" cy="212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834" y="1553151"/>
            <a:ext cx="10064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1" t="-1102" r="10365"/>
          <a:stretch/>
        </p:blipFill>
        <p:spPr bwMode="auto">
          <a:xfrm>
            <a:off x="9246454" y="4274165"/>
            <a:ext cx="2234346" cy="235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108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53814D30-71E0-4017-8ABD-97C7A50189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50080" r="238" b="33298"/>
          <a:stretch/>
        </p:blipFill>
        <p:spPr>
          <a:xfrm>
            <a:off x="0" y="-1"/>
            <a:ext cx="12192000" cy="1355605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203B2AA9-5954-4AEB-8D3A-8E4CAFCC7784}"/>
              </a:ext>
            </a:extLst>
          </p:cNvPr>
          <p:cNvSpPr/>
          <p:nvPr/>
        </p:nvSpPr>
        <p:spPr>
          <a:xfrm>
            <a:off x="0" y="0"/>
            <a:ext cx="12192000" cy="1355605"/>
          </a:xfrm>
          <a:prstGeom prst="rect">
            <a:avLst/>
          </a:prstGeom>
          <a:gradFill>
            <a:gsLst>
              <a:gs pos="21000">
                <a:schemeClr val="accent1">
                  <a:alpha val="85000"/>
                </a:schemeClr>
              </a:gs>
              <a:gs pos="100000">
                <a:schemeClr val="accent2">
                  <a:alpha val="9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95107-9902-4502-A538-A2E710DB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Благодійний </a:t>
            </a:r>
            <a:r>
              <a:rPr lang="uk-UA" dirty="0">
                <a:solidFill>
                  <a:schemeClr val="bg1"/>
                </a:solidFill>
              </a:rPr>
              <a:t>марафон "Мистецтво заради життя" 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1E2E712-4988-4AAA-ABCE-9284BF340745}"/>
              </a:ext>
            </a:extLst>
          </p:cNvPr>
          <p:cNvGrpSpPr/>
          <p:nvPr/>
        </p:nvGrpSpPr>
        <p:grpSpPr>
          <a:xfrm>
            <a:off x="375301" y="2186590"/>
            <a:ext cx="10968403" cy="2502386"/>
            <a:chOff x="136261" y="1987370"/>
            <a:chExt cx="10968403" cy="250238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FAF28BD-610D-4629-A820-0010C0D22E67}"/>
                </a:ext>
              </a:extLst>
            </p:cNvPr>
            <p:cNvGrpSpPr/>
            <p:nvPr/>
          </p:nvGrpSpPr>
          <p:grpSpPr>
            <a:xfrm>
              <a:off x="1368770" y="3673761"/>
              <a:ext cx="9453220" cy="330671"/>
              <a:chOff x="1883972" y="3673761"/>
              <a:chExt cx="8422815" cy="33067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A292682-9A29-49B2-B131-FF27BFAEFD44}"/>
                  </a:ext>
                </a:extLst>
              </p:cNvPr>
              <p:cNvSpPr/>
              <p:nvPr/>
            </p:nvSpPr>
            <p:spPr>
              <a:xfrm>
                <a:off x="1883972" y="3673761"/>
                <a:ext cx="1403802" cy="330671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09A654-E1A0-45EA-A62D-70984FC70115}"/>
                  </a:ext>
                </a:extLst>
              </p:cNvPr>
              <p:cNvSpPr/>
              <p:nvPr/>
            </p:nvSpPr>
            <p:spPr>
              <a:xfrm>
                <a:off x="3287774" y="3673761"/>
                <a:ext cx="1403802" cy="330671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77ECF71-62B7-4478-95FE-C550687016CC}"/>
                  </a:ext>
                </a:extLst>
              </p:cNvPr>
              <p:cNvSpPr/>
              <p:nvPr/>
            </p:nvSpPr>
            <p:spPr>
              <a:xfrm>
                <a:off x="4691577" y="3673761"/>
                <a:ext cx="1403802" cy="330671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CD0EAD-CA59-4CFA-9798-81AE71EAFFEF}"/>
                  </a:ext>
                </a:extLst>
              </p:cNvPr>
              <p:cNvSpPr/>
              <p:nvPr/>
            </p:nvSpPr>
            <p:spPr>
              <a:xfrm>
                <a:off x="6095379" y="3673761"/>
                <a:ext cx="1403802" cy="330671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4FD75A-4096-40F3-80C6-843D2DE2657D}"/>
                  </a:ext>
                </a:extLst>
              </p:cNvPr>
              <p:cNvSpPr/>
              <p:nvPr/>
            </p:nvSpPr>
            <p:spPr>
              <a:xfrm>
                <a:off x="7499183" y="3673761"/>
                <a:ext cx="1403802" cy="330671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8E838D-2803-4BFE-A07A-09FBF640320A}"/>
                  </a:ext>
                </a:extLst>
              </p:cNvPr>
              <p:cNvSpPr/>
              <p:nvPr/>
            </p:nvSpPr>
            <p:spPr>
              <a:xfrm>
                <a:off x="8902985" y="3673761"/>
                <a:ext cx="1403802" cy="330671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3B9FE4F-1501-4E61-8835-914F6D97A73C}"/>
                </a:ext>
              </a:extLst>
            </p:cNvPr>
            <p:cNvGrpSpPr/>
            <p:nvPr/>
          </p:nvGrpSpPr>
          <p:grpSpPr>
            <a:xfrm>
              <a:off x="945013" y="3556426"/>
              <a:ext cx="565344" cy="565339"/>
              <a:chOff x="1601299" y="3556426"/>
              <a:chExt cx="565344" cy="56533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E9A8E9A-5449-4F64-A238-7D426B54CD22}"/>
                  </a:ext>
                </a:extLst>
              </p:cNvPr>
              <p:cNvSpPr/>
              <p:nvPr/>
            </p:nvSpPr>
            <p:spPr>
              <a:xfrm>
                <a:off x="1601299" y="3556426"/>
                <a:ext cx="565344" cy="565339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7201BE-F539-4E7C-9EF6-F92F03A1C4DA}"/>
                  </a:ext>
                </a:extLst>
              </p:cNvPr>
              <p:cNvSpPr/>
              <p:nvPr/>
            </p:nvSpPr>
            <p:spPr>
              <a:xfrm>
                <a:off x="1718636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49F16CB-6A96-4441-96D2-0847B502518F}"/>
                </a:ext>
              </a:extLst>
            </p:cNvPr>
            <p:cNvGrpSpPr/>
            <p:nvPr/>
          </p:nvGrpSpPr>
          <p:grpSpPr>
            <a:xfrm>
              <a:off x="2544064" y="3556426"/>
              <a:ext cx="565344" cy="565339"/>
              <a:chOff x="3005102" y="3556426"/>
              <a:chExt cx="565344" cy="56533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0BB886-9C0A-4ECC-8337-D8DEF6DC109C}"/>
                  </a:ext>
                </a:extLst>
              </p:cNvPr>
              <p:cNvSpPr/>
              <p:nvPr/>
            </p:nvSpPr>
            <p:spPr>
              <a:xfrm>
                <a:off x="3005102" y="3556426"/>
                <a:ext cx="565344" cy="56533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BFA58F6-04E8-4B61-8583-EC7A9B018F2D}"/>
                  </a:ext>
                </a:extLst>
              </p:cNvPr>
              <p:cNvSpPr/>
              <p:nvPr/>
            </p:nvSpPr>
            <p:spPr>
              <a:xfrm>
                <a:off x="3122439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73AE651-764C-4495-A35B-0E7144E8144B}"/>
                </a:ext>
              </a:extLst>
            </p:cNvPr>
            <p:cNvGrpSpPr/>
            <p:nvPr/>
          </p:nvGrpSpPr>
          <p:grpSpPr>
            <a:xfrm>
              <a:off x="4143115" y="3556426"/>
              <a:ext cx="565344" cy="565339"/>
              <a:chOff x="4404126" y="3556426"/>
              <a:chExt cx="565344" cy="56533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59DEC6E-422F-4F0D-B04E-EF88EBF21AE8}"/>
                  </a:ext>
                </a:extLst>
              </p:cNvPr>
              <p:cNvSpPr/>
              <p:nvPr/>
            </p:nvSpPr>
            <p:spPr>
              <a:xfrm>
                <a:off x="4404126" y="3556426"/>
                <a:ext cx="565344" cy="565339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FC61B0B-3959-4810-AC42-354FED05F7BB}"/>
                  </a:ext>
                </a:extLst>
              </p:cNvPr>
              <p:cNvSpPr/>
              <p:nvPr/>
            </p:nvSpPr>
            <p:spPr>
              <a:xfrm>
                <a:off x="4521463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497EBF3-A1BC-41A2-8FC3-00D8673913A0}"/>
                </a:ext>
              </a:extLst>
            </p:cNvPr>
            <p:cNvGrpSpPr/>
            <p:nvPr/>
          </p:nvGrpSpPr>
          <p:grpSpPr>
            <a:xfrm>
              <a:off x="5742166" y="3556426"/>
              <a:ext cx="565344" cy="565339"/>
              <a:chOff x="5812706" y="3556426"/>
              <a:chExt cx="565344" cy="56533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F963940-EFFC-4CEA-A2B1-F7FE5A225BF6}"/>
                  </a:ext>
                </a:extLst>
              </p:cNvPr>
              <p:cNvSpPr/>
              <p:nvPr/>
            </p:nvSpPr>
            <p:spPr>
              <a:xfrm>
                <a:off x="5812706" y="3556426"/>
                <a:ext cx="565344" cy="56533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8BCD415-1C93-47CF-87D6-D078DFF5522F}"/>
                  </a:ext>
                </a:extLst>
              </p:cNvPr>
              <p:cNvSpPr/>
              <p:nvPr/>
            </p:nvSpPr>
            <p:spPr>
              <a:xfrm>
                <a:off x="5930043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36FD439-4D7D-42C5-ADF3-0BC3A226621B}"/>
                </a:ext>
              </a:extLst>
            </p:cNvPr>
            <p:cNvGrpSpPr/>
            <p:nvPr/>
          </p:nvGrpSpPr>
          <p:grpSpPr>
            <a:xfrm>
              <a:off x="7341217" y="3556426"/>
              <a:ext cx="565344" cy="565339"/>
              <a:chOff x="7211732" y="3556426"/>
              <a:chExt cx="565344" cy="565339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704DDEE-ADF6-49D9-B6EA-9CE489FFF2E4}"/>
                  </a:ext>
                </a:extLst>
              </p:cNvPr>
              <p:cNvSpPr/>
              <p:nvPr/>
            </p:nvSpPr>
            <p:spPr>
              <a:xfrm>
                <a:off x="7211732" y="3556426"/>
                <a:ext cx="565344" cy="565339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3F4F6EA-F614-4704-849A-41000F123666}"/>
                  </a:ext>
                </a:extLst>
              </p:cNvPr>
              <p:cNvSpPr/>
              <p:nvPr/>
            </p:nvSpPr>
            <p:spPr>
              <a:xfrm>
                <a:off x="7329069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1411FAD-3A79-4E3A-B1E4-0ADD67D5B034}"/>
                </a:ext>
              </a:extLst>
            </p:cNvPr>
            <p:cNvGrpSpPr/>
            <p:nvPr/>
          </p:nvGrpSpPr>
          <p:grpSpPr>
            <a:xfrm>
              <a:off x="8940268" y="3556426"/>
              <a:ext cx="565344" cy="565339"/>
              <a:chOff x="8610757" y="3556426"/>
              <a:chExt cx="565344" cy="565339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E0A6358-FCC8-42E6-BD69-7FE7D29319B3}"/>
                  </a:ext>
                </a:extLst>
              </p:cNvPr>
              <p:cNvSpPr/>
              <p:nvPr/>
            </p:nvSpPr>
            <p:spPr>
              <a:xfrm>
                <a:off x="8610757" y="3556426"/>
                <a:ext cx="565344" cy="56533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17617C7-096F-4181-9C5C-9D3EB466D65E}"/>
                  </a:ext>
                </a:extLst>
              </p:cNvPr>
              <p:cNvSpPr/>
              <p:nvPr/>
            </p:nvSpPr>
            <p:spPr>
              <a:xfrm>
                <a:off x="8728094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1A8774E-7E31-4ED9-A02C-E6BE77075CF7}"/>
                </a:ext>
              </a:extLst>
            </p:cNvPr>
            <p:cNvGrpSpPr/>
            <p:nvPr/>
          </p:nvGrpSpPr>
          <p:grpSpPr>
            <a:xfrm>
              <a:off x="10539320" y="3556426"/>
              <a:ext cx="565344" cy="565339"/>
              <a:chOff x="10018211" y="3556426"/>
              <a:chExt cx="565344" cy="56533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054E65C-D3EF-4A34-B7D3-C04C68C7B7B0}"/>
                  </a:ext>
                </a:extLst>
              </p:cNvPr>
              <p:cNvSpPr/>
              <p:nvPr/>
            </p:nvSpPr>
            <p:spPr>
              <a:xfrm>
                <a:off x="10018211" y="3556426"/>
                <a:ext cx="565344" cy="565339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4B14336-21C5-4DAF-848D-C3E7FD07F99A}"/>
                  </a:ext>
                </a:extLst>
              </p:cNvPr>
              <p:cNvSpPr/>
              <p:nvPr/>
            </p:nvSpPr>
            <p:spPr>
              <a:xfrm>
                <a:off x="10135548" y="3673760"/>
                <a:ext cx="330671" cy="33067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5858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7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B2A88DD-097A-49D3-BD99-3E5A8ED4FA15}"/>
                </a:ext>
              </a:extLst>
            </p:cNvPr>
            <p:cNvCxnSpPr/>
            <p:nvPr/>
          </p:nvCxnSpPr>
          <p:spPr>
            <a:xfrm>
              <a:off x="1227685" y="3188434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8A24795-E3AA-48FC-9B9A-EC4050556EFF}"/>
                </a:ext>
              </a:extLst>
            </p:cNvPr>
            <p:cNvCxnSpPr/>
            <p:nvPr/>
          </p:nvCxnSpPr>
          <p:spPr>
            <a:xfrm>
              <a:off x="4425787" y="3188434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AD20867-29C7-4C15-B5CF-020676BEF102}"/>
                </a:ext>
              </a:extLst>
            </p:cNvPr>
            <p:cNvCxnSpPr/>
            <p:nvPr/>
          </p:nvCxnSpPr>
          <p:spPr>
            <a:xfrm>
              <a:off x="7623889" y="3188434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5A03593-3D9C-4876-9255-0FCE41632CCF}"/>
                </a:ext>
              </a:extLst>
            </p:cNvPr>
            <p:cNvCxnSpPr/>
            <p:nvPr/>
          </p:nvCxnSpPr>
          <p:spPr>
            <a:xfrm>
              <a:off x="10821992" y="3188434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E29020-A7E2-408C-8E8E-55DC165F91F1}"/>
                </a:ext>
              </a:extLst>
            </p:cNvPr>
            <p:cNvCxnSpPr/>
            <p:nvPr/>
          </p:nvCxnSpPr>
          <p:spPr>
            <a:xfrm flipV="1">
              <a:off x="2826736" y="4004431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B01CBF-B77A-4C1E-8391-BE816606BF58}"/>
                </a:ext>
              </a:extLst>
            </p:cNvPr>
            <p:cNvCxnSpPr/>
            <p:nvPr/>
          </p:nvCxnSpPr>
          <p:spPr>
            <a:xfrm flipV="1">
              <a:off x="6024838" y="4004431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D7D71F-2BD3-46B7-9055-B5216E236CAF}"/>
                </a:ext>
              </a:extLst>
            </p:cNvPr>
            <p:cNvCxnSpPr/>
            <p:nvPr/>
          </p:nvCxnSpPr>
          <p:spPr>
            <a:xfrm flipV="1">
              <a:off x="9222940" y="4004431"/>
              <a:ext cx="0" cy="485325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DBDAC750-0091-44D6-8F6B-43F2DF67A8F4}"/>
                </a:ext>
              </a:extLst>
            </p:cNvPr>
            <p:cNvSpPr txBox="1">
              <a:spLocks/>
            </p:cNvSpPr>
            <p:nvPr/>
          </p:nvSpPr>
          <p:spPr>
            <a:xfrm>
              <a:off x="136261" y="1987370"/>
              <a:ext cx="4454861" cy="99719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id-ID"/>
              </a:defPPr>
              <a:lvl1pPr algn="ctr">
                <a:defRPr sz="1400">
                  <a:solidFill>
                    <a:schemeClr val="accent2"/>
                  </a:solidFill>
                  <a:latin typeface="Century Gothic" panose="020B0502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Aft>
                  <a:spcPts val="300"/>
                </a:spcAft>
                <a:defRPr/>
              </a:pPr>
              <a:r>
                <a:rPr lang="ru-RU" sz="2400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Колектив нашої бібліотеки </a:t>
              </a:r>
              <a:r>
                <a:rPr lang="ru-RU" sz="2400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зібрав </a:t>
              </a:r>
              <a:r>
                <a:rPr lang="ru-RU" sz="2400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і передав 10 тисяч гривень для </a:t>
              </a:r>
              <a:r>
                <a:rPr lang="ru-RU" sz="2400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Збройних Сил України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93" name="Rectangle 34">
            <a:extLst>
              <a:ext uri="{FF2B5EF4-FFF2-40B4-BE49-F238E27FC236}">
                <a16:creationId xmlns:a16="http://schemas.microsoft.com/office/drawing/2014/main" id="{C636E1C9-E36F-45F5-B0B0-AA06B8739640}"/>
              </a:ext>
            </a:extLst>
          </p:cNvPr>
          <p:cNvSpPr/>
          <p:nvPr/>
        </p:nvSpPr>
        <p:spPr>
          <a:xfrm flipV="1">
            <a:off x="-446484" y="3708826"/>
            <a:ext cx="12611974" cy="3369269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8237" y="4399493"/>
            <a:ext cx="2791969" cy="221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808" y="4399493"/>
            <a:ext cx="3032768" cy="214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8614" y="4422902"/>
            <a:ext cx="5165183" cy="216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3060" y="1484573"/>
            <a:ext cx="4126248" cy="22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21"/>
          <a:stretch/>
        </p:blipFill>
        <p:spPr bwMode="auto">
          <a:xfrm>
            <a:off x="9339523" y="1437755"/>
            <a:ext cx="2457975" cy="22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35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/>
        </p:nvGrpSpPr>
        <p:grpSpPr>
          <a:xfrm>
            <a:off x="0" y="4954136"/>
            <a:ext cx="12192000" cy="1909139"/>
            <a:chOff x="0" y="4948862"/>
            <a:chExt cx="12192000" cy="1909138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6681360-99F0-411F-872E-D08276548030}"/>
              </a:ext>
            </a:extLst>
          </p:cNvPr>
          <p:cNvGrpSpPr/>
          <p:nvPr/>
        </p:nvGrpSpPr>
        <p:grpSpPr>
          <a:xfrm>
            <a:off x="175702" y="110719"/>
            <a:ext cx="12016297" cy="6391744"/>
            <a:chOff x="39873" y="192217"/>
            <a:chExt cx="12016297" cy="63917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3714BC-1D6D-47E8-BDBC-A4EE1D7C9B24}"/>
                </a:ext>
              </a:extLst>
            </p:cNvPr>
            <p:cNvSpPr/>
            <p:nvPr/>
          </p:nvSpPr>
          <p:spPr>
            <a:xfrm>
              <a:off x="4484695" y="206840"/>
              <a:ext cx="7571475" cy="4154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914377">
                <a:defRPr/>
              </a:pPr>
              <a:r>
                <a:rPr lang="uk-UA" sz="27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Прийнявши виклики </a:t>
              </a:r>
              <a:r>
                <a:rPr lang="ru-RU" sz="27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– </a:t>
              </a:r>
              <a:r>
                <a:rPr lang="ru-RU" sz="27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разом до Перемоги</a:t>
              </a:r>
              <a:r>
                <a:rPr lang="ru-RU" sz="27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!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1FD8C54-4C3F-44EA-9673-BD480EC120A6}"/>
                </a:ext>
              </a:extLst>
            </p:cNvPr>
            <p:cNvGrpSpPr/>
            <p:nvPr/>
          </p:nvGrpSpPr>
          <p:grpSpPr>
            <a:xfrm>
              <a:off x="39873" y="192217"/>
              <a:ext cx="11820499" cy="6391745"/>
              <a:chOff x="75556" y="31436"/>
              <a:chExt cx="11820499" cy="639174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F6FE9F3-136B-4F29-A889-4AAB396D1E1F}"/>
                  </a:ext>
                </a:extLst>
              </p:cNvPr>
              <p:cNvGrpSpPr/>
              <p:nvPr/>
            </p:nvGrpSpPr>
            <p:grpSpPr>
              <a:xfrm>
                <a:off x="95651" y="31436"/>
                <a:ext cx="11800404" cy="6391745"/>
                <a:chOff x="95651" y="-52457"/>
                <a:chExt cx="11800404" cy="6391745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6648EF4C-43CD-4198-B785-FE90BCC4C014}"/>
                    </a:ext>
                  </a:extLst>
                </p:cNvPr>
                <p:cNvGrpSpPr/>
                <p:nvPr/>
              </p:nvGrpSpPr>
              <p:grpSpPr>
                <a:xfrm>
                  <a:off x="95651" y="-52457"/>
                  <a:ext cx="4724395" cy="3712695"/>
                  <a:chOff x="-147155" y="592336"/>
                  <a:chExt cx="2666800" cy="2095710"/>
                </a:xfrm>
              </p:grpSpPr>
              <p:sp>
                <p:nvSpPr>
                  <p:cNvPr id="66" name="Rectangle: Top Corners Rounded 65">
                    <a:extLst>
                      <a:ext uri="{FF2B5EF4-FFF2-40B4-BE49-F238E27FC236}">
                        <a16:creationId xmlns:a16="http://schemas.microsoft.com/office/drawing/2014/main" id="{937A599E-1C3F-49D9-8D7B-8EAE63CCB7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34689" y="-589508"/>
                    <a:ext cx="133957" cy="2497645"/>
                  </a:xfrm>
                  <a:prstGeom prst="round2SameRect">
                    <a:avLst>
                      <a:gd name="adj1" fmla="val 46104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6831C2E5-3D29-449F-BA5C-32EFE486EF15}"/>
                      </a:ext>
                    </a:extLst>
                  </p:cNvPr>
                  <p:cNvSpPr txBox="1"/>
                  <p:nvPr/>
                </p:nvSpPr>
                <p:spPr>
                  <a:xfrm>
                    <a:off x="2164854" y="2549061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1332D08-1F40-4CC7-8BCA-68D3DC5E6DB8}"/>
                    </a:ext>
                  </a:extLst>
                </p:cNvPr>
                <p:cNvSpPr txBox="1"/>
                <p:nvPr/>
              </p:nvSpPr>
              <p:spPr>
                <a:xfrm>
                  <a:off x="4228445" y="1061254"/>
                  <a:ext cx="804754" cy="246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before</a:t>
                  </a:r>
                </a:p>
              </p:txBody>
            </p: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AFCE1AAA-A2FB-4541-9212-AB9ECB76A884}"/>
                    </a:ext>
                  </a:extLst>
                </p:cNvPr>
                <p:cNvGrpSpPr/>
                <p:nvPr/>
              </p:nvGrpSpPr>
              <p:grpSpPr>
                <a:xfrm>
                  <a:off x="6441411" y="3414012"/>
                  <a:ext cx="5454644" cy="2925276"/>
                  <a:chOff x="3434863" y="1200327"/>
                  <a:chExt cx="3079007" cy="1651234"/>
                </a:xfrm>
              </p:grpSpPr>
              <p:sp>
                <p:nvSpPr>
                  <p:cNvPr id="75" name="Rectangle: Top Corners Rounded 74">
                    <a:extLst>
                      <a:ext uri="{FF2B5EF4-FFF2-40B4-BE49-F238E27FC236}">
                        <a16:creationId xmlns:a16="http://schemas.microsoft.com/office/drawing/2014/main" id="{D996E70A-86BD-46A8-899B-A55834A42F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893574" y="1231264"/>
                    <a:ext cx="161586" cy="3079007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9879E702-100F-49F1-9D79-29CAA7D06576}"/>
                      </a:ext>
                    </a:extLst>
                  </p:cNvPr>
                  <p:cNvSpPr txBox="1"/>
                  <p:nvPr/>
                </p:nvSpPr>
                <p:spPr>
                  <a:xfrm>
                    <a:off x="4345574" y="1200327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CDEE80E-DD26-44BB-AFC3-1DB8F5430D75}"/>
                    </a:ext>
                  </a:extLst>
                </p:cNvPr>
                <p:cNvSpPr txBox="1"/>
                <p:nvPr/>
              </p:nvSpPr>
              <p:spPr>
                <a:xfrm>
                  <a:off x="8097230" y="1068976"/>
                  <a:ext cx="804754" cy="246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before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BC30E7C-5C96-4416-A4EC-46663B83EDE4}"/>
                  </a:ext>
                </a:extLst>
              </p:cNvPr>
              <p:cNvSpPr/>
              <p:nvPr/>
            </p:nvSpPr>
            <p:spPr>
              <a:xfrm>
                <a:off x="95652" y="2190385"/>
                <a:ext cx="5924505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285750" lvl="0" indent="-285750" defTabSz="914377">
                  <a:buFont typeface="Wingdings" panose="05000000000000000000" pitchFamily="2" charset="2"/>
                  <a:buChar char="v"/>
                  <a:defRPr/>
                </a:pPr>
                <a:r>
                  <a:rPr lang="ru-RU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захист </a:t>
                </a:r>
                <a:r>
                  <a:rPr lang="ru-RU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 інформаційного </a:t>
                </a:r>
                <a:r>
                  <a:rPr lang="ru-RU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простору: боротьба з фейками, дезінформацією, </a:t>
                </a:r>
                <a:r>
                  <a:rPr lang="ru-RU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кіберзагрозами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4A8F3DC-D1FA-49B5-AE50-458D87DB47F2}"/>
                  </a:ext>
                </a:extLst>
              </p:cNvPr>
              <p:cNvSpPr/>
              <p:nvPr/>
            </p:nvSpPr>
            <p:spPr>
              <a:xfrm>
                <a:off x="75556" y="2983959"/>
                <a:ext cx="5725226" cy="27699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285750" lvl="0" indent="-285750" defTabSz="914377">
                  <a:buFont typeface="Wingdings" panose="05000000000000000000" pitchFamily="2" charset="2"/>
                  <a:buChar char="v"/>
                  <a:defRPr/>
                </a:pPr>
                <a:r>
                  <a:rPr lang="ru-RU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просування та популяризація української </a:t>
                </a:r>
                <a:r>
                  <a:rPr lang="ru-RU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книги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96F7EA7-DFFB-40E4-87D8-1C8AF2E5E4B4}"/>
                  </a:ext>
                </a:extLst>
              </p:cNvPr>
              <p:cNvSpPr/>
              <p:nvPr/>
            </p:nvSpPr>
            <p:spPr>
              <a:xfrm>
                <a:off x="124826" y="714260"/>
                <a:ext cx="11618976" cy="110799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lvl="0" algn="just" defTabSz="914377">
                  <a:defRPr/>
                </a:pPr>
                <a:r>
                  <a:rPr lang="ru-RU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Воєнний </a:t>
                </a:r>
                <a:r>
                  <a:rPr lang="ru-RU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напад </a:t>
                </a:r>
                <a:r>
                  <a:rPr lang="ru-RU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росії </a:t>
                </a:r>
                <a:r>
                  <a:rPr lang="ru-RU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на </a:t>
                </a:r>
                <a:r>
                  <a:rPr lang="ru-RU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Україну 24 </a:t>
                </a:r>
                <a:r>
                  <a:rPr lang="ru-RU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лютого 2022 </a:t>
                </a:r>
                <a:r>
                  <a:rPr lang="ru-RU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року </a:t>
                </a:r>
                <a:r>
                  <a:rPr lang="ru-RU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водночас змінив мирне життя країни, життя бібліотек. З перших </a:t>
                </a:r>
                <a:r>
                  <a:rPr lang="ru-RU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днів вторгнення  бібліотека, використовуючи свої знання,  вміння, навички, накопичені за останні роки, допомагає захисникам </a:t>
                </a:r>
                <a:r>
                  <a:rPr lang="ru-RU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та цивільному </a:t>
                </a:r>
                <a:r>
                  <a:rPr lang="ru-RU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 населенню</a:t>
                </a:r>
                <a:r>
                  <a:rPr lang="ru-RU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. </a:t>
                </a:r>
                <a:r>
                  <a:rPr lang="uk-UA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Нашими </a:t>
                </a:r>
                <a:r>
                  <a:rPr lang="ru-RU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г</a:t>
                </a:r>
                <a:r>
                  <a:rPr lang="uk-UA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оловним</a:t>
                </a:r>
                <a:r>
                  <a:rPr lang="ru-RU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и </a:t>
                </a:r>
                <a:r>
                  <a:rPr lang="ru-RU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професійними та життєвими пріоритетами стали</a:t>
                </a:r>
                <a:r>
                  <a:rPr lang="ru-RU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: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7299374" y="5159704"/>
            <a:ext cx="45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експертна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психологічна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підтримка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09045" y="5627504"/>
            <a:ext cx="3991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підтримка користувачів 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ВПО</a:t>
            </a:r>
          </a:p>
        </p:txBody>
      </p:sp>
      <p:pic>
        <p:nvPicPr>
          <p:cNvPr id="23556" name="Picture 4" descr="F:\бібліотека під час війни\277818508_497399825351565_8596696166410655317_n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253"/>
          <a:stretch/>
        </p:blipFill>
        <p:spPr bwMode="auto">
          <a:xfrm>
            <a:off x="7236728" y="2156766"/>
            <a:ext cx="4336359" cy="29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D:\Мои документы\отчет 2022\Патріотизм\277676712_5014041598671483_9214673682782987040_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085" y="3438656"/>
            <a:ext cx="4644459" cy="30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197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B6688E9-D0FA-4BB4-B45B-7712627B47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24860" cy="6340446"/>
          </a:xfrm>
          <a:custGeom>
            <a:avLst/>
            <a:gdLst>
              <a:gd name="connsiteX0" fmla="*/ 0 w 6124860"/>
              <a:gd name="connsiteY0" fmla="*/ 0 h 6340446"/>
              <a:gd name="connsiteX1" fmla="*/ 5880099 w 6124860"/>
              <a:gd name="connsiteY1" fmla="*/ 0 h 6340446"/>
              <a:gd name="connsiteX2" fmla="*/ 4317999 w 6124860"/>
              <a:gd name="connsiteY2" fmla="*/ 4038600 h 6340446"/>
              <a:gd name="connsiteX3" fmla="*/ 97811 w 6124860"/>
              <a:gd name="connsiteY3" fmla="*/ 5967428 h 6340446"/>
              <a:gd name="connsiteX4" fmla="*/ 0 w 6124860"/>
              <a:gd name="connsiteY4" fmla="*/ 5880101 h 63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860" h="6340446">
                <a:moveTo>
                  <a:pt x="0" y="0"/>
                </a:moveTo>
                <a:lnTo>
                  <a:pt x="5880099" y="0"/>
                </a:lnTo>
                <a:cubicBezTo>
                  <a:pt x="6860116" y="980017"/>
                  <a:pt x="4599516" y="1788583"/>
                  <a:pt x="4317999" y="4038600"/>
                </a:cubicBezTo>
                <a:cubicBezTo>
                  <a:pt x="4045280" y="6218304"/>
                  <a:pt x="1168335" y="6822759"/>
                  <a:pt x="97811" y="5967428"/>
                </a:cubicBezTo>
                <a:lnTo>
                  <a:pt x="0" y="5880101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00E9B-2118-4795-858B-C26AD2C4A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7A0B5-BFB5-4409-BD0B-0255B9069DDE}"/>
              </a:ext>
            </a:extLst>
          </p:cNvPr>
          <p:cNvSpPr txBox="1"/>
          <p:nvPr/>
        </p:nvSpPr>
        <p:spPr>
          <a:xfrm>
            <a:off x="5845517" y="4713258"/>
            <a:ext cx="4517683" cy="1096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4400" b="1" dirty="0" smtClean="0">
                <a:solidFill>
                  <a:schemeClr val="accent5">
                    <a:lumMod val="75000"/>
                  </a:schemeClr>
                </a:solidFill>
              </a:rPr>
              <a:t>Дякую за увагу!</a:t>
            </a:r>
          </a:p>
          <a:p>
            <a:pPr>
              <a:lnSpc>
                <a:spcPct val="80000"/>
              </a:lnSpc>
            </a:pPr>
            <a:r>
              <a:rPr lang="uk-UA" sz="4400" b="1" dirty="0" smtClean="0">
                <a:solidFill>
                  <a:schemeClr val="accent5">
                    <a:lumMod val="75000"/>
                  </a:schemeClr>
                </a:solidFill>
              </a:rPr>
              <a:t>Все буде Україна!</a:t>
            </a:r>
            <a:endParaRPr lang="en-US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0EB973-E764-4555-A34A-4F5D8AD78496}"/>
              </a:ext>
            </a:extLst>
          </p:cNvPr>
          <p:cNvCxnSpPr>
            <a:cxnSpLocks/>
          </p:cNvCxnSpPr>
          <p:nvPr/>
        </p:nvCxnSpPr>
        <p:spPr>
          <a:xfrm>
            <a:off x="5845517" y="4282848"/>
            <a:ext cx="5261395" cy="0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">
            <a:extLst>
              <a:ext uri="{FF2B5EF4-FFF2-40B4-BE49-F238E27FC236}">
                <a16:creationId xmlns:a16="http://schemas.microsoft.com/office/drawing/2014/main" id="{B210F6F7-62F4-4E9E-9E2E-B49C62584D97}"/>
              </a:ext>
            </a:extLst>
          </p:cNvPr>
          <p:cNvSpPr/>
          <p:nvPr/>
        </p:nvSpPr>
        <p:spPr>
          <a:xfrm>
            <a:off x="-1" y="0"/>
            <a:ext cx="6124861" cy="6340446"/>
          </a:xfrm>
          <a:custGeom>
            <a:avLst/>
            <a:gdLst>
              <a:gd name="connsiteX0" fmla="*/ 0 w 5880100"/>
              <a:gd name="connsiteY0" fmla="*/ 0 h 5880100"/>
              <a:gd name="connsiteX1" fmla="*/ 5880100 w 5880100"/>
              <a:gd name="connsiteY1" fmla="*/ 0 h 5880100"/>
              <a:gd name="connsiteX2" fmla="*/ 5880100 w 5880100"/>
              <a:gd name="connsiteY2" fmla="*/ 5880100 h 5880100"/>
              <a:gd name="connsiteX3" fmla="*/ 0 w 5880100"/>
              <a:gd name="connsiteY3" fmla="*/ 5880100 h 5880100"/>
              <a:gd name="connsiteX4" fmla="*/ 0 w 5880100"/>
              <a:gd name="connsiteY4" fmla="*/ 0 h 5880100"/>
              <a:gd name="connsiteX0" fmla="*/ 0 w 6615112"/>
              <a:gd name="connsiteY0" fmla="*/ 0 h 6615112"/>
              <a:gd name="connsiteX1" fmla="*/ 5880100 w 6615112"/>
              <a:gd name="connsiteY1" fmla="*/ 0 h 6615112"/>
              <a:gd name="connsiteX2" fmla="*/ 5880100 w 6615112"/>
              <a:gd name="connsiteY2" fmla="*/ 5880100 h 6615112"/>
              <a:gd name="connsiteX3" fmla="*/ 0 w 6615112"/>
              <a:gd name="connsiteY3" fmla="*/ 5880100 h 6615112"/>
              <a:gd name="connsiteX4" fmla="*/ 0 w 6615112"/>
              <a:gd name="connsiteY4" fmla="*/ 0 h 6615112"/>
              <a:gd name="connsiteX0" fmla="*/ 0 w 6145189"/>
              <a:gd name="connsiteY0" fmla="*/ 0 h 6082525"/>
              <a:gd name="connsiteX1" fmla="*/ 5880100 w 6145189"/>
              <a:gd name="connsiteY1" fmla="*/ 0 h 6082525"/>
              <a:gd name="connsiteX2" fmla="*/ 3898900 w 6145189"/>
              <a:gd name="connsiteY2" fmla="*/ 3035300 h 6082525"/>
              <a:gd name="connsiteX3" fmla="*/ 0 w 6145189"/>
              <a:gd name="connsiteY3" fmla="*/ 5880100 h 6082525"/>
              <a:gd name="connsiteX4" fmla="*/ 0 w 6145189"/>
              <a:gd name="connsiteY4" fmla="*/ 0 h 6082525"/>
              <a:gd name="connsiteX0" fmla="*/ 0 w 6085854"/>
              <a:gd name="connsiteY0" fmla="*/ 0 h 6135502"/>
              <a:gd name="connsiteX1" fmla="*/ 5880100 w 6085854"/>
              <a:gd name="connsiteY1" fmla="*/ 0 h 6135502"/>
              <a:gd name="connsiteX2" fmla="*/ 3898900 w 6085854"/>
              <a:gd name="connsiteY2" fmla="*/ 3035300 h 6135502"/>
              <a:gd name="connsiteX3" fmla="*/ 0 w 6085854"/>
              <a:gd name="connsiteY3" fmla="*/ 5880100 h 6135502"/>
              <a:gd name="connsiteX4" fmla="*/ 0 w 6085854"/>
              <a:gd name="connsiteY4" fmla="*/ 0 h 6135502"/>
              <a:gd name="connsiteX0" fmla="*/ 0 w 6113652"/>
              <a:gd name="connsiteY0" fmla="*/ 0 h 6259192"/>
              <a:gd name="connsiteX1" fmla="*/ 5880100 w 6113652"/>
              <a:gd name="connsiteY1" fmla="*/ 0 h 6259192"/>
              <a:gd name="connsiteX2" fmla="*/ 4318000 w 6113652"/>
              <a:gd name="connsiteY2" fmla="*/ 4038600 h 6259192"/>
              <a:gd name="connsiteX3" fmla="*/ 0 w 6113652"/>
              <a:gd name="connsiteY3" fmla="*/ 5880100 h 6259192"/>
              <a:gd name="connsiteX4" fmla="*/ 0 w 6113652"/>
              <a:gd name="connsiteY4" fmla="*/ 0 h 6259192"/>
              <a:gd name="connsiteX0" fmla="*/ 0 w 6124861"/>
              <a:gd name="connsiteY0" fmla="*/ 0 h 6340446"/>
              <a:gd name="connsiteX1" fmla="*/ 5880100 w 6124861"/>
              <a:gd name="connsiteY1" fmla="*/ 0 h 6340446"/>
              <a:gd name="connsiteX2" fmla="*/ 4318000 w 6124861"/>
              <a:gd name="connsiteY2" fmla="*/ 4038600 h 6340446"/>
              <a:gd name="connsiteX3" fmla="*/ 0 w 6124861"/>
              <a:gd name="connsiteY3" fmla="*/ 5880100 h 6340446"/>
              <a:gd name="connsiteX4" fmla="*/ 0 w 6124861"/>
              <a:gd name="connsiteY4" fmla="*/ 0 h 63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861" h="6340446">
                <a:moveTo>
                  <a:pt x="0" y="0"/>
                </a:moveTo>
                <a:lnTo>
                  <a:pt x="5880100" y="0"/>
                </a:lnTo>
                <a:cubicBezTo>
                  <a:pt x="6860117" y="980017"/>
                  <a:pt x="4599517" y="1788583"/>
                  <a:pt x="4318000" y="4038600"/>
                </a:cubicBezTo>
                <a:cubicBezTo>
                  <a:pt x="4036483" y="6288617"/>
                  <a:pt x="980017" y="6860117"/>
                  <a:pt x="0" y="58801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1000">
                <a:schemeClr val="accent1">
                  <a:alpha val="85000"/>
                </a:schemeClr>
              </a:gs>
              <a:gs pos="100000">
                <a:schemeClr val="accent2">
                  <a:alpha val="9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7650" name="Picture 2" descr="F:\бібліотека під час війни\278841216_4903333409792926_7602632173422607604_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82534" l="190" r="99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987" r="2529" b="15731"/>
          <a:stretch/>
        </p:blipFill>
        <p:spPr bwMode="auto">
          <a:xfrm>
            <a:off x="5845517" y="475489"/>
            <a:ext cx="5143199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4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/>
        </p:nvGrpSpPr>
        <p:grpSpPr>
          <a:xfrm>
            <a:off x="0" y="4954136"/>
            <a:ext cx="12192000" cy="1909139"/>
            <a:chOff x="0" y="4948862"/>
            <a:chExt cx="12192000" cy="1909138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6681360-99F0-411F-872E-D08276548030}"/>
              </a:ext>
            </a:extLst>
          </p:cNvPr>
          <p:cNvGrpSpPr/>
          <p:nvPr/>
        </p:nvGrpSpPr>
        <p:grpSpPr>
          <a:xfrm>
            <a:off x="169286" y="110719"/>
            <a:ext cx="12022713" cy="6391746"/>
            <a:chOff x="33457" y="192217"/>
            <a:chExt cx="12022713" cy="63917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3714BC-1D6D-47E8-BDBC-A4EE1D7C9B24}"/>
                </a:ext>
              </a:extLst>
            </p:cNvPr>
            <p:cNvSpPr/>
            <p:nvPr/>
          </p:nvSpPr>
          <p:spPr>
            <a:xfrm>
              <a:off x="4484695" y="206840"/>
              <a:ext cx="7571475" cy="4154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914377">
                <a:defRPr/>
              </a:pPr>
              <a:r>
                <a:rPr lang="uk-UA" sz="27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   Актуалізація </a:t>
              </a:r>
              <a:r>
                <a:rPr lang="uk-UA" sz="27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бібліотечних фондів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1FD8C54-4C3F-44EA-9673-BD480EC120A6}"/>
                </a:ext>
              </a:extLst>
            </p:cNvPr>
            <p:cNvGrpSpPr/>
            <p:nvPr/>
          </p:nvGrpSpPr>
          <p:grpSpPr>
            <a:xfrm>
              <a:off x="33457" y="192217"/>
              <a:ext cx="11826917" cy="6391747"/>
              <a:chOff x="69140" y="31436"/>
              <a:chExt cx="11826917" cy="639174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F6FE9F3-136B-4F29-A889-4AAB396D1E1F}"/>
                  </a:ext>
                </a:extLst>
              </p:cNvPr>
              <p:cNvGrpSpPr/>
              <p:nvPr/>
            </p:nvGrpSpPr>
            <p:grpSpPr>
              <a:xfrm>
                <a:off x="95651" y="31436"/>
                <a:ext cx="11800406" cy="6391747"/>
                <a:chOff x="95651" y="-52457"/>
                <a:chExt cx="11800406" cy="6391747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6648EF4C-43CD-4198-B785-FE90BCC4C014}"/>
                    </a:ext>
                  </a:extLst>
                </p:cNvPr>
                <p:cNvGrpSpPr/>
                <p:nvPr/>
              </p:nvGrpSpPr>
              <p:grpSpPr>
                <a:xfrm>
                  <a:off x="95651" y="-52457"/>
                  <a:ext cx="4724395" cy="3712695"/>
                  <a:chOff x="-147155" y="592336"/>
                  <a:chExt cx="2666800" cy="2095710"/>
                </a:xfrm>
              </p:grpSpPr>
              <p:sp>
                <p:nvSpPr>
                  <p:cNvPr id="66" name="Rectangle: Top Corners Rounded 65">
                    <a:extLst>
                      <a:ext uri="{FF2B5EF4-FFF2-40B4-BE49-F238E27FC236}">
                        <a16:creationId xmlns:a16="http://schemas.microsoft.com/office/drawing/2014/main" id="{937A599E-1C3F-49D9-8D7B-8EAE63CCB7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34689" y="-589508"/>
                    <a:ext cx="133957" cy="2497645"/>
                  </a:xfrm>
                  <a:prstGeom prst="round2SameRect">
                    <a:avLst>
                      <a:gd name="adj1" fmla="val 46104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6831C2E5-3D29-449F-BA5C-32EFE486EF15}"/>
                      </a:ext>
                    </a:extLst>
                  </p:cNvPr>
                  <p:cNvSpPr txBox="1"/>
                  <p:nvPr/>
                </p:nvSpPr>
                <p:spPr>
                  <a:xfrm>
                    <a:off x="2164854" y="2549061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1332D08-1F40-4CC7-8BCA-68D3DC5E6DB8}"/>
                    </a:ext>
                  </a:extLst>
                </p:cNvPr>
                <p:cNvSpPr txBox="1"/>
                <p:nvPr/>
              </p:nvSpPr>
              <p:spPr>
                <a:xfrm>
                  <a:off x="4228445" y="1061254"/>
                  <a:ext cx="804754" cy="246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before</a:t>
                  </a:r>
                </a:p>
              </p:txBody>
            </p: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AFCE1AAA-A2FB-4541-9212-AB9ECB76A884}"/>
                    </a:ext>
                  </a:extLst>
                </p:cNvPr>
                <p:cNvGrpSpPr/>
                <p:nvPr/>
              </p:nvGrpSpPr>
              <p:grpSpPr>
                <a:xfrm>
                  <a:off x="5581326" y="3414012"/>
                  <a:ext cx="6314731" cy="2925278"/>
                  <a:chOff x="2949367" y="1200327"/>
                  <a:chExt cx="3564504" cy="1651235"/>
                </a:xfrm>
              </p:grpSpPr>
              <p:sp>
                <p:nvSpPr>
                  <p:cNvPr id="75" name="Rectangle: Top Corners Rounded 74">
                    <a:extLst>
                      <a:ext uri="{FF2B5EF4-FFF2-40B4-BE49-F238E27FC236}">
                        <a16:creationId xmlns:a16="http://schemas.microsoft.com/office/drawing/2014/main" id="{D996E70A-86BD-46A8-899B-A55834A42F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0825" y="988517"/>
                    <a:ext cx="161587" cy="356450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9879E702-100F-49F1-9D79-29CAA7D06576}"/>
                      </a:ext>
                    </a:extLst>
                  </p:cNvPr>
                  <p:cNvSpPr txBox="1"/>
                  <p:nvPr/>
                </p:nvSpPr>
                <p:spPr>
                  <a:xfrm>
                    <a:off x="4345574" y="1200327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CDEE80E-DD26-44BB-AFC3-1DB8F5430D75}"/>
                    </a:ext>
                  </a:extLst>
                </p:cNvPr>
                <p:cNvSpPr txBox="1"/>
                <p:nvPr/>
              </p:nvSpPr>
              <p:spPr>
                <a:xfrm>
                  <a:off x="8097230" y="1068976"/>
                  <a:ext cx="804754" cy="246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before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BC30E7C-5C96-4416-A4EC-46663B83EDE4}"/>
                  </a:ext>
                </a:extLst>
              </p:cNvPr>
              <p:cNvSpPr/>
              <p:nvPr/>
            </p:nvSpPr>
            <p:spPr>
              <a:xfrm>
                <a:off x="5740706" y="5275425"/>
                <a:ext cx="5924505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285750" lvl="0" indent="-285750" defTabSz="914377">
                  <a:buFont typeface="Wingdings" panose="05000000000000000000" pitchFamily="2" charset="2"/>
                  <a:buChar char="v"/>
                  <a:defRPr/>
                </a:pPr>
                <a:r>
                  <a:rPr lang="ru-RU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працюють робочі групи з аналізу тематичного складу наявного фонду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4A8F3DC-D1FA-49B5-AE50-458D87DB47F2}"/>
                  </a:ext>
                </a:extLst>
              </p:cNvPr>
              <p:cNvSpPr/>
              <p:nvPr/>
            </p:nvSpPr>
            <p:spPr>
              <a:xfrm>
                <a:off x="69140" y="5356354"/>
                <a:ext cx="5725226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285750" lvl="0" indent="-285750" defTabSz="914377">
                  <a:buFont typeface="Wingdings" panose="05000000000000000000" pitchFamily="2" charset="2"/>
                  <a:buChar char="v"/>
                  <a:defRPr/>
                </a:pPr>
                <a:r>
                  <a:rPr lang="ru-RU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здійснюється відбір книжкових видань, рекомендованих до вилучення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96F7EA7-DFFB-40E4-87D8-1C8AF2E5E4B4}"/>
                  </a:ext>
                </a:extLst>
              </p:cNvPr>
              <p:cNvSpPr/>
              <p:nvPr/>
            </p:nvSpPr>
            <p:spPr>
              <a:xfrm>
                <a:off x="124826" y="714260"/>
                <a:ext cx="11618976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lvl="0" algn="just" defTabSz="914377">
                  <a:defRPr/>
                </a:pPr>
                <a:r>
                  <a:rPr lang="ru-RU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«Рекомендації Міністерства культури та інформаційної політики України щодо актуалізації бібліотечних фондів у зв’язку зі збройною агресією російської федерації проти України»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471" y="1620839"/>
            <a:ext cx="6083886" cy="342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7664"/>
          <a:stretch/>
        </p:blipFill>
        <p:spPr bwMode="auto">
          <a:xfrm>
            <a:off x="833664" y="1795988"/>
            <a:ext cx="3994840" cy="334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04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/>
        </p:nvGrpSpPr>
        <p:grpSpPr>
          <a:xfrm>
            <a:off x="0" y="4954136"/>
            <a:ext cx="12192000" cy="1909139"/>
            <a:chOff x="0" y="4948862"/>
            <a:chExt cx="12192000" cy="1909138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6681360-99F0-411F-872E-D08276548030}"/>
              </a:ext>
            </a:extLst>
          </p:cNvPr>
          <p:cNvGrpSpPr/>
          <p:nvPr/>
        </p:nvGrpSpPr>
        <p:grpSpPr>
          <a:xfrm>
            <a:off x="198411" y="110719"/>
            <a:ext cx="11996202" cy="6391746"/>
            <a:chOff x="59968" y="192217"/>
            <a:chExt cx="11996202" cy="63917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3714BC-1D6D-47E8-BDBC-A4EE1D7C9B24}"/>
                </a:ext>
              </a:extLst>
            </p:cNvPr>
            <p:cNvSpPr/>
            <p:nvPr/>
          </p:nvSpPr>
          <p:spPr>
            <a:xfrm>
              <a:off x="4484695" y="206840"/>
              <a:ext cx="7571475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914377">
                <a:defRPr/>
              </a:pPr>
              <a:r>
                <a:rPr lang="uk-UA" sz="27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   </a:t>
              </a:r>
              <a:r>
                <a:rPr lang="uk-UA" sz="28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Актуалізація </a:t>
              </a:r>
              <a:r>
                <a:rPr lang="uk-UA" sz="28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бібліотечних фондів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1FD8C54-4C3F-44EA-9673-BD480EC120A6}"/>
                </a:ext>
              </a:extLst>
            </p:cNvPr>
            <p:cNvGrpSpPr/>
            <p:nvPr/>
          </p:nvGrpSpPr>
          <p:grpSpPr>
            <a:xfrm>
              <a:off x="59968" y="192217"/>
              <a:ext cx="11800406" cy="6391747"/>
              <a:chOff x="95651" y="31436"/>
              <a:chExt cx="11800406" cy="639174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F6FE9F3-136B-4F29-A889-4AAB396D1E1F}"/>
                  </a:ext>
                </a:extLst>
              </p:cNvPr>
              <p:cNvGrpSpPr/>
              <p:nvPr/>
            </p:nvGrpSpPr>
            <p:grpSpPr>
              <a:xfrm>
                <a:off x="95651" y="31436"/>
                <a:ext cx="11800406" cy="6391747"/>
                <a:chOff x="95651" y="-52457"/>
                <a:chExt cx="11800406" cy="6391747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6648EF4C-43CD-4198-B785-FE90BCC4C014}"/>
                    </a:ext>
                  </a:extLst>
                </p:cNvPr>
                <p:cNvGrpSpPr/>
                <p:nvPr/>
              </p:nvGrpSpPr>
              <p:grpSpPr>
                <a:xfrm>
                  <a:off x="95651" y="-52457"/>
                  <a:ext cx="4724395" cy="3712695"/>
                  <a:chOff x="-147155" y="592336"/>
                  <a:chExt cx="2666800" cy="2095710"/>
                </a:xfrm>
              </p:grpSpPr>
              <p:sp>
                <p:nvSpPr>
                  <p:cNvPr id="66" name="Rectangle: Top Corners Rounded 65">
                    <a:extLst>
                      <a:ext uri="{FF2B5EF4-FFF2-40B4-BE49-F238E27FC236}">
                        <a16:creationId xmlns:a16="http://schemas.microsoft.com/office/drawing/2014/main" id="{937A599E-1C3F-49D9-8D7B-8EAE63CCB7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34689" y="-589508"/>
                    <a:ext cx="133957" cy="2497645"/>
                  </a:xfrm>
                  <a:prstGeom prst="round2SameRect">
                    <a:avLst>
                      <a:gd name="adj1" fmla="val 46104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6831C2E5-3D29-449F-BA5C-32EFE486EF15}"/>
                      </a:ext>
                    </a:extLst>
                  </p:cNvPr>
                  <p:cNvSpPr txBox="1"/>
                  <p:nvPr/>
                </p:nvSpPr>
                <p:spPr>
                  <a:xfrm>
                    <a:off x="2164854" y="2549061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1332D08-1F40-4CC7-8BCA-68D3DC5E6DB8}"/>
                    </a:ext>
                  </a:extLst>
                </p:cNvPr>
                <p:cNvSpPr txBox="1"/>
                <p:nvPr/>
              </p:nvSpPr>
              <p:spPr>
                <a:xfrm>
                  <a:off x="4228445" y="1061254"/>
                  <a:ext cx="804754" cy="246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before</a:t>
                  </a:r>
                </a:p>
              </p:txBody>
            </p: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AFCE1AAA-A2FB-4541-9212-AB9ECB76A884}"/>
                    </a:ext>
                  </a:extLst>
                </p:cNvPr>
                <p:cNvGrpSpPr/>
                <p:nvPr/>
              </p:nvGrpSpPr>
              <p:grpSpPr>
                <a:xfrm>
                  <a:off x="5581326" y="3414012"/>
                  <a:ext cx="6314731" cy="2925278"/>
                  <a:chOff x="2949367" y="1200327"/>
                  <a:chExt cx="3564504" cy="1651235"/>
                </a:xfrm>
              </p:grpSpPr>
              <p:sp>
                <p:nvSpPr>
                  <p:cNvPr id="75" name="Rectangle: Top Corners Rounded 74">
                    <a:extLst>
                      <a:ext uri="{FF2B5EF4-FFF2-40B4-BE49-F238E27FC236}">
                        <a16:creationId xmlns:a16="http://schemas.microsoft.com/office/drawing/2014/main" id="{D996E70A-86BD-46A8-899B-A55834A42F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0825" y="988517"/>
                    <a:ext cx="161587" cy="356450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9879E702-100F-49F1-9D79-29CAA7D06576}"/>
                      </a:ext>
                    </a:extLst>
                  </p:cNvPr>
                  <p:cNvSpPr txBox="1"/>
                  <p:nvPr/>
                </p:nvSpPr>
                <p:spPr>
                  <a:xfrm>
                    <a:off x="4345574" y="1200327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CDEE80E-DD26-44BB-AFC3-1DB8F5430D75}"/>
                    </a:ext>
                  </a:extLst>
                </p:cNvPr>
                <p:cNvSpPr txBox="1"/>
                <p:nvPr/>
              </p:nvSpPr>
              <p:spPr>
                <a:xfrm>
                  <a:off x="8097230" y="1068976"/>
                  <a:ext cx="804754" cy="246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before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96F7EA7-DFFB-40E4-87D8-1C8AF2E5E4B4}"/>
                  </a:ext>
                </a:extLst>
              </p:cNvPr>
              <p:cNvSpPr/>
              <p:nvPr/>
            </p:nvSpPr>
            <p:spPr>
              <a:xfrm>
                <a:off x="124826" y="714260"/>
                <a:ext cx="11101396" cy="400109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lvl="0" algn="just" defTabSz="914377">
                  <a:tabLst>
                    <a:tab pos="1974850" algn="l"/>
                  </a:tabLst>
                  <a:defRPr/>
                </a:pPr>
                <a:r>
                  <a:rPr lang="ru-RU" sz="22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Під </a:t>
                </a:r>
                <a:r>
                  <a:rPr lang="ru-RU" sz="22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вилучення підпадають книги: </a:t>
                </a:r>
                <a:endParaRPr lang="ru-RU" sz="22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tabLst>
                    <a:tab pos="1974850" algn="l"/>
                  </a:tabLst>
                  <a:defRPr/>
                </a:pPr>
                <a:endParaRPr lang="ru-RU" sz="22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marL="342900" lvl="0" indent="-342900" algn="just" defTabSz="914377">
                  <a:buFont typeface="Wingdings" panose="05000000000000000000" pitchFamily="2" charset="2"/>
                  <a:buChar char="Ø"/>
                  <a:tabLst>
                    <a:tab pos="1974850" algn="l"/>
                  </a:tabLst>
                  <a:defRPr/>
                </a:pPr>
                <a:r>
                  <a:rPr lang="ru-RU" sz="24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зміст </a:t>
                </a:r>
                <a:r>
                  <a:rPr lang="ru-RU" sz="24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яких порушує вимоги статті 2 закону "Про захист суспільної моралі"; </a:t>
                </a:r>
                <a:endParaRPr lang="ru-RU" sz="24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marL="342900" lvl="0" indent="-342900" algn="just" defTabSz="914377">
                  <a:buFont typeface="Wingdings" panose="05000000000000000000" pitchFamily="2" charset="2"/>
                  <a:buChar char="Ø"/>
                  <a:tabLst>
                    <a:tab pos="1974850" algn="l"/>
                  </a:tabLst>
                  <a:defRPr/>
                </a:pPr>
                <a:r>
                  <a:rPr lang="ru-RU" sz="24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внесені </a:t>
                </a:r>
                <a:r>
                  <a:rPr lang="ru-RU" sz="24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Держкомтелерадіо до переліку видань, які не рекомендовані до ввезення на територію України; </a:t>
                </a:r>
                <a:endParaRPr lang="ru-RU" sz="24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marL="342900" lvl="0" indent="-342900" algn="just" defTabSz="914377">
                  <a:buFont typeface="Wingdings" panose="05000000000000000000" pitchFamily="2" charset="2"/>
                  <a:buChar char="Ø"/>
                  <a:tabLst>
                    <a:tab pos="1974850" algn="l"/>
                  </a:tabLst>
                  <a:defRPr/>
                </a:pPr>
                <a:r>
                  <a:rPr lang="ru-RU" sz="24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автор </a:t>
                </a:r>
                <a:r>
                  <a:rPr lang="ru-RU" sz="24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яких внесений до переліку осіб, що становлять загрозу національній безпеці; </a:t>
                </a:r>
                <a:endParaRPr lang="ru-RU" sz="24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marL="342900" lvl="0" indent="-342900" algn="just" defTabSz="914377">
                  <a:buFont typeface="Wingdings" panose="05000000000000000000" pitchFamily="2" charset="2"/>
                  <a:buChar char="Ø"/>
                  <a:tabLst>
                    <a:tab pos="1974850" algn="l"/>
                  </a:tabLst>
                  <a:defRPr/>
                </a:pPr>
                <a:r>
                  <a:rPr lang="ru-RU" sz="24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до </a:t>
                </a:r>
                <a:r>
                  <a:rPr lang="ru-RU" sz="24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авторів або видавництв застосовано санкції відповідно до рішення Ради національної безпеки і оборони; </a:t>
                </a:r>
                <a:endParaRPr lang="ru-RU" sz="24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marL="342900" lvl="0" indent="-342900" algn="just" defTabSz="914377">
                  <a:buFont typeface="Wingdings" panose="05000000000000000000" pitchFamily="2" charset="2"/>
                  <a:buChar char="Ø"/>
                  <a:tabLst>
                    <a:tab pos="1974850" algn="l"/>
                  </a:tabLst>
                  <a:defRPr/>
                </a:pPr>
                <a:r>
                  <a:rPr lang="ru-RU" sz="24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автори </a:t>
                </a:r>
                <a:r>
                  <a:rPr lang="ru-RU" sz="24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яких публічно підтримують агресію Росії проти </a:t>
                </a:r>
                <a:r>
                  <a:rPr lang="ru-RU" sz="24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України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6" name="Picture 2" descr="D:\Мои документы\книги\unname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4336" y="4447911"/>
            <a:ext cx="2751865" cy="176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243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/>
        </p:nvGrpSpPr>
        <p:grpSpPr>
          <a:xfrm>
            <a:off x="0" y="4954136"/>
            <a:ext cx="12192000" cy="1909139"/>
            <a:chOff x="0" y="4948862"/>
            <a:chExt cx="12192000" cy="1909138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6681360-99F0-411F-872E-D08276548030}"/>
              </a:ext>
            </a:extLst>
          </p:cNvPr>
          <p:cNvGrpSpPr/>
          <p:nvPr/>
        </p:nvGrpSpPr>
        <p:grpSpPr>
          <a:xfrm>
            <a:off x="195797" y="110719"/>
            <a:ext cx="11996202" cy="6534876"/>
            <a:chOff x="59968" y="192217"/>
            <a:chExt cx="11996202" cy="65348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3714BC-1D6D-47E8-BDBC-A4EE1D7C9B24}"/>
                </a:ext>
              </a:extLst>
            </p:cNvPr>
            <p:cNvSpPr/>
            <p:nvPr/>
          </p:nvSpPr>
          <p:spPr>
            <a:xfrm>
              <a:off x="4484695" y="206840"/>
              <a:ext cx="7571475" cy="4154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914377">
                <a:defRPr/>
              </a:pPr>
              <a:r>
                <a:rPr lang="uk-UA" sz="27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   Актуалізація </a:t>
              </a:r>
              <a:r>
                <a:rPr lang="uk-UA" sz="27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бібліотечних фондів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1FD8C54-4C3F-44EA-9673-BD480EC120A6}"/>
                </a:ext>
              </a:extLst>
            </p:cNvPr>
            <p:cNvGrpSpPr/>
            <p:nvPr/>
          </p:nvGrpSpPr>
          <p:grpSpPr>
            <a:xfrm>
              <a:off x="59968" y="192217"/>
              <a:ext cx="11745038" cy="6534877"/>
              <a:chOff x="95651" y="31436"/>
              <a:chExt cx="11745038" cy="653487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F6FE9F3-136B-4F29-A889-4AAB396D1E1F}"/>
                  </a:ext>
                </a:extLst>
              </p:cNvPr>
              <p:cNvGrpSpPr/>
              <p:nvPr/>
            </p:nvGrpSpPr>
            <p:grpSpPr>
              <a:xfrm>
                <a:off x="95651" y="31436"/>
                <a:ext cx="11745038" cy="6534877"/>
                <a:chOff x="95651" y="-52457"/>
                <a:chExt cx="11745038" cy="6534877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6648EF4C-43CD-4198-B785-FE90BCC4C014}"/>
                    </a:ext>
                  </a:extLst>
                </p:cNvPr>
                <p:cNvGrpSpPr/>
                <p:nvPr/>
              </p:nvGrpSpPr>
              <p:grpSpPr>
                <a:xfrm>
                  <a:off x="95651" y="-52457"/>
                  <a:ext cx="4724395" cy="3712695"/>
                  <a:chOff x="-147155" y="592336"/>
                  <a:chExt cx="2666800" cy="2095710"/>
                </a:xfrm>
              </p:grpSpPr>
              <p:sp>
                <p:nvSpPr>
                  <p:cNvPr id="66" name="Rectangle: Top Corners Rounded 65">
                    <a:extLst>
                      <a:ext uri="{FF2B5EF4-FFF2-40B4-BE49-F238E27FC236}">
                        <a16:creationId xmlns:a16="http://schemas.microsoft.com/office/drawing/2014/main" id="{937A599E-1C3F-49D9-8D7B-8EAE63CCB7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34689" y="-589508"/>
                    <a:ext cx="133957" cy="2497645"/>
                  </a:xfrm>
                  <a:prstGeom prst="round2SameRect">
                    <a:avLst>
                      <a:gd name="adj1" fmla="val 46104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6831C2E5-3D29-449F-BA5C-32EFE486EF15}"/>
                      </a:ext>
                    </a:extLst>
                  </p:cNvPr>
                  <p:cNvSpPr txBox="1"/>
                  <p:nvPr/>
                </p:nvSpPr>
                <p:spPr>
                  <a:xfrm>
                    <a:off x="2164854" y="2549061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1332D08-1F40-4CC7-8BCA-68D3DC5E6DB8}"/>
                    </a:ext>
                  </a:extLst>
                </p:cNvPr>
                <p:cNvSpPr txBox="1"/>
                <p:nvPr/>
              </p:nvSpPr>
              <p:spPr>
                <a:xfrm>
                  <a:off x="4228445" y="1061254"/>
                  <a:ext cx="804754" cy="246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before</a:t>
                  </a:r>
                </a:p>
              </p:txBody>
            </p: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AFCE1AAA-A2FB-4541-9212-AB9ECB76A884}"/>
                    </a:ext>
                  </a:extLst>
                </p:cNvPr>
                <p:cNvGrpSpPr/>
                <p:nvPr/>
              </p:nvGrpSpPr>
              <p:grpSpPr>
                <a:xfrm>
                  <a:off x="5525958" y="3414012"/>
                  <a:ext cx="6314731" cy="3068408"/>
                  <a:chOff x="2918113" y="1200327"/>
                  <a:chExt cx="3564504" cy="1732028"/>
                </a:xfrm>
              </p:grpSpPr>
              <p:sp>
                <p:nvSpPr>
                  <p:cNvPr id="75" name="Rectangle: Top Corners Rounded 74">
                    <a:extLst>
                      <a:ext uri="{FF2B5EF4-FFF2-40B4-BE49-F238E27FC236}">
                        <a16:creationId xmlns:a16="http://schemas.microsoft.com/office/drawing/2014/main" id="{D996E70A-86BD-46A8-899B-A55834A42F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19571" y="1069310"/>
                    <a:ext cx="161587" cy="356450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9879E702-100F-49F1-9D79-29CAA7D06576}"/>
                      </a:ext>
                    </a:extLst>
                  </p:cNvPr>
                  <p:cNvSpPr txBox="1"/>
                  <p:nvPr/>
                </p:nvSpPr>
                <p:spPr>
                  <a:xfrm>
                    <a:off x="4345574" y="1200327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CDEE80E-DD26-44BB-AFC3-1DB8F5430D75}"/>
                    </a:ext>
                  </a:extLst>
                </p:cNvPr>
                <p:cNvSpPr txBox="1"/>
                <p:nvPr/>
              </p:nvSpPr>
              <p:spPr>
                <a:xfrm>
                  <a:off x="8097230" y="1068976"/>
                  <a:ext cx="804754" cy="246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before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96F7EA7-DFFB-40E4-87D8-1C8AF2E5E4B4}"/>
                  </a:ext>
                </a:extLst>
              </p:cNvPr>
              <p:cNvSpPr/>
              <p:nvPr/>
            </p:nvSpPr>
            <p:spPr>
              <a:xfrm>
                <a:off x="245234" y="461557"/>
                <a:ext cx="11101396" cy="575542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lvl="0" algn="just" defTabSz="914377">
                  <a:tabLst>
                    <a:tab pos="1974850" algn="l"/>
                  </a:tabLst>
                  <a:defRPr/>
                </a:pPr>
                <a:endParaRPr lang="ru-RU" sz="22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tabLst>
                    <a:tab pos="1974850" algn="l"/>
                  </a:tabLst>
                  <a:defRPr/>
                </a:pPr>
                <a:r>
                  <a:rPr lang="ru-RU" sz="22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Не </a:t>
                </a:r>
                <a:r>
                  <a:rPr lang="ru-RU" sz="22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рекомендується зберігати у бібліотеках фізично зношені та морально застарілі видання, зокрема періоду СРСР, за винятком окремих екземплярів, що становлять ядро бібліотечного </a:t>
                </a:r>
                <a:r>
                  <a:rPr lang="ru-RU" sz="22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фонду</a:t>
                </a:r>
                <a:endParaRPr lang="ru-RU" sz="22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lnSpc>
                    <a:spcPct val="150000"/>
                  </a:lnSpc>
                  <a:tabLst>
                    <a:tab pos="1974850" algn="l"/>
                  </a:tabLst>
                  <a:defRPr/>
                </a:pPr>
                <a:endParaRPr lang="ru-RU" sz="22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lnSpc>
                    <a:spcPct val="150000"/>
                  </a:lnSpc>
                  <a:tabLst>
                    <a:tab pos="1974850" algn="l"/>
                  </a:tabLst>
                  <a:defRPr/>
                </a:pPr>
                <a:endParaRPr lang="ru-RU" sz="22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lnSpc>
                    <a:spcPct val="150000"/>
                  </a:lnSpc>
                  <a:tabLst>
                    <a:tab pos="1974850" algn="l"/>
                  </a:tabLst>
                  <a:defRPr/>
                </a:pPr>
                <a:endParaRPr lang="ru-RU" sz="22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lnSpc>
                    <a:spcPct val="150000"/>
                  </a:lnSpc>
                  <a:tabLst>
                    <a:tab pos="1974850" algn="l"/>
                  </a:tabLst>
                  <a:defRPr/>
                </a:pPr>
                <a:endParaRPr lang="ru-RU" sz="22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lnSpc>
                    <a:spcPct val="150000"/>
                  </a:lnSpc>
                  <a:tabLst>
                    <a:tab pos="1974850" algn="l"/>
                  </a:tabLst>
                  <a:defRPr/>
                </a:pPr>
                <a:endParaRPr lang="ru-RU" sz="22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lnSpc>
                    <a:spcPct val="150000"/>
                  </a:lnSpc>
                  <a:tabLst>
                    <a:tab pos="1974850" algn="l"/>
                  </a:tabLst>
                  <a:defRPr/>
                </a:pPr>
                <a:endParaRPr lang="ru-RU" sz="22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tabLst>
                    <a:tab pos="1974850" algn="l"/>
                  </a:tabLst>
                  <a:defRPr/>
                </a:pPr>
                <a:endParaRPr lang="ru-RU" sz="22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 Light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tabLst>
                    <a:tab pos="1974850" algn="l"/>
                  </a:tabLst>
                  <a:defRPr/>
                </a:pPr>
                <a:r>
                  <a:rPr lang="ru-RU" sz="22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Водночас зверніть </a:t>
                </a:r>
                <a:r>
                  <a:rPr lang="ru-RU" sz="22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увагу, що незалежно від форми власності, установи не можуть вилучати з фондів документи, що внесені до переліку цінних та рідкісних видань, унікальних документальних пам'ятних </a:t>
                </a:r>
                <a:r>
                  <a:rPr lang="ru-RU" sz="22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видань</a:t>
                </a:r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25602" name="Picture 2" descr="\\New\foto_all\foto DOUNB\конференція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718" y="2104862"/>
            <a:ext cx="5170243" cy="26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\\New\foto_all\Для банера\IMG_414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3"/>
          <a:stretch/>
        </p:blipFill>
        <p:spPr bwMode="auto">
          <a:xfrm>
            <a:off x="6096000" y="2137807"/>
            <a:ext cx="4549128" cy="267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47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/>
        </p:nvGrpSpPr>
        <p:grpSpPr>
          <a:xfrm>
            <a:off x="37298" y="4930115"/>
            <a:ext cx="12192000" cy="1909139"/>
            <a:chOff x="0" y="4948862"/>
            <a:chExt cx="12192000" cy="1909138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6681360-99F0-411F-872E-D08276548030}"/>
              </a:ext>
            </a:extLst>
          </p:cNvPr>
          <p:cNvGrpSpPr/>
          <p:nvPr/>
        </p:nvGrpSpPr>
        <p:grpSpPr>
          <a:xfrm>
            <a:off x="224972" y="110719"/>
            <a:ext cx="11996203" cy="6558308"/>
            <a:chOff x="59968" y="192217"/>
            <a:chExt cx="11996203" cy="65583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3714BC-1D6D-47E8-BDBC-A4EE1D7C9B24}"/>
                </a:ext>
              </a:extLst>
            </p:cNvPr>
            <p:cNvSpPr/>
            <p:nvPr/>
          </p:nvSpPr>
          <p:spPr>
            <a:xfrm>
              <a:off x="4470097" y="206840"/>
              <a:ext cx="7586074" cy="4154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914377">
                <a:defRPr/>
              </a:pPr>
              <a:r>
                <a:rPr lang="uk-UA" sz="2700" b="1" dirty="0" smtClean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   Актуалізація </a:t>
              </a:r>
              <a:r>
                <a:rPr lang="uk-UA" sz="27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бібліотечних фондів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1FD8C54-4C3F-44EA-9673-BD480EC120A6}"/>
                </a:ext>
              </a:extLst>
            </p:cNvPr>
            <p:cNvGrpSpPr/>
            <p:nvPr/>
          </p:nvGrpSpPr>
          <p:grpSpPr>
            <a:xfrm>
              <a:off x="59968" y="192217"/>
              <a:ext cx="11430578" cy="6558309"/>
              <a:chOff x="95651" y="31436"/>
              <a:chExt cx="11430578" cy="655830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F6FE9F3-136B-4F29-A889-4AAB396D1E1F}"/>
                  </a:ext>
                </a:extLst>
              </p:cNvPr>
              <p:cNvGrpSpPr/>
              <p:nvPr/>
            </p:nvGrpSpPr>
            <p:grpSpPr>
              <a:xfrm>
                <a:off x="95651" y="31436"/>
                <a:ext cx="10784406" cy="6558309"/>
                <a:chOff x="95651" y="-52457"/>
                <a:chExt cx="10784406" cy="655830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6648EF4C-43CD-4198-B785-FE90BCC4C014}"/>
                    </a:ext>
                  </a:extLst>
                </p:cNvPr>
                <p:cNvGrpSpPr/>
                <p:nvPr/>
              </p:nvGrpSpPr>
              <p:grpSpPr>
                <a:xfrm>
                  <a:off x="95651" y="-52457"/>
                  <a:ext cx="4724395" cy="3712695"/>
                  <a:chOff x="-147155" y="592336"/>
                  <a:chExt cx="2666800" cy="2095710"/>
                </a:xfrm>
              </p:grpSpPr>
              <p:sp>
                <p:nvSpPr>
                  <p:cNvPr id="66" name="Rectangle: Top Corners Rounded 65">
                    <a:extLst>
                      <a:ext uri="{FF2B5EF4-FFF2-40B4-BE49-F238E27FC236}">
                        <a16:creationId xmlns:a16="http://schemas.microsoft.com/office/drawing/2014/main" id="{937A599E-1C3F-49D9-8D7B-8EAE63CCB7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34689" y="-589508"/>
                    <a:ext cx="133957" cy="2497645"/>
                  </a:xfrm>
                  <a:prstGeom prst="round2SameRect">
                    <a:avLst>
                      <a:gd name="adj1" fmla="val 46104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6831C2E5-3D29-449F-BA5C-32EFE486EF15}"/>
                      </a:ext>
                    </a:extLst>
                  </p:cNvPr>
                  <p:cNvSpPr txBox="1"/>
                  <p:nvPr/>
                </p:nvSpPr>
                <p:spPr>
                  <a:xfrm>
                    <a:off x="2164854" y="2549061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1332D08-1F40-4CC7-8BCA-68D3DC5E6DB8}"/>
                    </a:ext>
                  </a:extLst>
                </p:cNvPr>
                <p:cNvSpPr txBox="1"/>
                <p:nvPr/>
              </p:nvSpPr>
              <p:spPr>
                <a:xfrm>
                  <a:off x="4228445" y="1061254"/>
                  <a:ext cx="804754" cy="246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before</a:t>
                  </a:r>
                </a:p>
              </p:txBody>
            </p: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AFCE1AAA-A2FB-4541-9212-AB9ECB76A884}"/>
                    </a:ext>
                  </a:extLst>
                </p:cNvPr>
                <p:cNvGrpSpPr/>
                <p:nvPr/>
              </p:nvGrpSpPr>
              <p:grpSpPr>
                <a:xfrm>
                  <a:off x="2308015" y="3414012"/>
                  <a:ext cx="8572042" cy="3091840"/>
                  <a:chOff x="1101667" y="1200327"/>
                  <a:chExt cx="4838698" cy="1745254"/>
                </a:xfrm>
              </p:grpSpPr>
              <p:sp>
                <p:nvSpPr>
                  <p:cNvPr id="75" name="Rectangle: Top Corners Rounded 74">
                    <a:extLst>
                      <a:ext uri="{FF2B5EF4-FFF2-40B4-BE49-F238E27FC236}">
                        <a16:creationId xmlns:a16="http://schemas.microsoft.com/office/drawing/2014/main" id="{D996E70A-86BD-46A8-899B-A55834A42F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93213" y="398430"/>
                    <a:ext cx="255605" cy="4838698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9879E702-100F-49F1-9D79-29CAA7D06576}"/>
                      </a:ext>
                    </a:extLst>
                  </p:cNvPr>
                  <p:cNvSpPr txBox="1"/>
                  <p:nvPr/>
                </p:nvSpPr>
                <p:spPr>
                  <a:xfrm>
                    <a:off x="4345574" y="1200327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CDEE80E-DD26-44BB-AFC3-1DB8F5430D75}"/>
                    </a:ext>
                  </a:extLst>
                </p:cNvPr>
                <p:cNvSpPr txBox="1"/>
                <p:nvPr/>
              </p:nvSpPr>
              <p:spPr>
                <a:xfrm>
                  <a:off x="8097230" y="1068976"/>
                  <a:ext cx="804754" cy="246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before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96F7EA7-DFFB-40E4-87D8-1C8AF2E5E4B4}"/>
                  </a:ext>
                </a:extLst>
              </p:cNvPr>
              <p:cNvSpPr/>
              <p:nvPr/>
            </p:nvSpPr>
            <p:spPr>
              <a:xfrm>
                <a:off x="234552" y="726452"/>
                <a:ext cx="11291677" cy="177741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lvl="0" algn="just" defTabSz="914377">
                  <a:tabLst>
                    <a:tab pos="1974850" algn="l"/>
                  </a:tabLst>
                  <a:defRPr/>
                </a:pPr>
                <a:r>
                  <a:rPr lang="ru-RU" sz="21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Наголошую</a:t>
                </a:r>
                <a:r>
                  <a:rPr lang="ru-RU" sz="21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, це лише рекомендації, а не постанова суду. Якщо доступ до певної літератури обмежується, то </a:t>
                </a:r>
                <a:r>
                  <a:rPr lang="ru-RU" sz="21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завжди </a:t>
                </a:r>
                <a:r>
                  <a:rPr lang="ru-RU" sz="21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слід вказувати закон і правову основу будь-якого обмеження. </a:t>
                </a:r>
                <a:r>
                  <a:rPr lang="ru-RU" sz="21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 </a:t>
                </a:r>
                <a:r>
                  <a:rPr lang="ru-RU" sz="21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Open Sans Light"/>
                  </a:rPr>
                  <a:t>Так </a:t>
                </a:r>
                <a:r>
                  <a:rPr lang="ru-RU" sz="2100" b="1" dirty="0">
                    <a:solidFill>
                      <a:srgbClr val="083D65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Open Sans Light"/>
                  </a:rPr>
                  <a:t>само треба пам’ятати, що  мова не є визначальним фактором у приналежності до російської чи української </a:t>
                </a:r>
                <a:r>
                  <a:rPr lang="ru-RU" sz="21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Open Sans Light"/>
                  </a:rPr>
                  <a:t>культури</a:t>
                </a:r>
                <a:endParaRPr kumimoji="0" lang="ru-RU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  <a:sym typeface="Open Sans Light"/>
                </a:endParaRPr>
              </a:p>
              <a:p>
                <a:pPr lvl="0" algn="just" defTabSz="914377">
                  <a:lnSpc>
                    <a:spcPct val="150000"/>
                  </a:lnSpc>
                  <a:tabLst>
                    <a:tab pos="1974850" algn="l"/>
                  </a:tabLst>
                  <a:defRPr/>
                </a:pPr>
                <a:endPara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7334" y="2285933"/>
            <a:ext cx="7279689" cy="37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37336" y="6192923"/>
            <a:ext cx="9206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Зум-зустріч </a:t>
            </a:r>
            <a:r>
              <a:rPr lang="ru-RU" b="1" dirty="0">
                <a:solidFill>
                  <a:schemeClr val="bg1"/>
                </a:solidFill>
              </a:rPr>
              <a:t>з проблеми російської літератури в </a:t>
            </a:r>
            <a:r>
              <a:rPr lang="ru-RU" b="1" dirty="0" smtClean="0">
                <a:solidFill>
                  <a:schemeClr val="bg1"/>
                </a:solidFill>
              </a:rPr>
              <a:t>українських бібліотеках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1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26519E81-C48F-4DC1-8447-5AA3137BE5EE}"/>
              </a:ext>
            </a:extLst>
          </p:cNvPr>
          <p:cNvSpPr/>
          <p:nvPr/>
        </p:nvSpPr>
        <p:spPr>
          <a:xfrm>
            <a:off x="6553200" y="0"/>
            <a:ext cx="5638800" cy="6850560"/>
          </a:xfrm>
          <a:prstGeom prst="rect">
            <a:avLst/>
          </a:prstGeom>
          <a:solidFill>
            <a:srgbClr val="DC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A23E82-4ADA-4290-A732-46C59CED37BE}"/>
              </a:ext>
            </a:extLst>
          </p:cNvPr>
          <p:cNvSpPr/>
          <p:nvPr/>
        </p:nvSpPr>
        <p:spPr>
          <a:xfrm>
            <a:off x="6747953" y="154983"/>
            <a:ext cx="5261167" cy="24006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914377">
              <a:defRPr/>
            </a:pPr>
            <a:r>
              <a:rPr lang="uk-UA" sz="2400" b="1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Дотримуймося інформаційної гігієни! </a:t>
            </a:r>
            <a:endParaRPr lang="uk-UA" sz="2400" b="1" dirty="0" smtClean="0">
              <a:solidFill>
                <a:srgbClr val="083D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just" defTabSz="914377">
              <a:defRPr/>
            </a:pPr>
            <a:r>
              <a:rPr lang="uk-UA" dirty="0" smtClean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Довіряймо </a:t>
            </a:r>
            <a:r>
              <a:rPr lang="uk-UA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лише офіційним джерелам інформації. За будь-яких сумнівів перевіряймо, на офіційних сайтах завжди є або підтвердження, або спростування неправдивої інформації. Не поширюйте нічого, поки не знайшли підтвердження того чи іншого факту. </a:t>
            </a:r>
            <a:r>
              <a:rPr lang="uk-UA" dirty="0" smtClean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5DBE7-9C8E-4A39-B93C-90B4970974DE}"/>
              </a:ext>
            </a:extLst>
          </p:cNvPr>
          <p:cNvSpPr/>
          <p:nvPr/>
        </p:nvSpPr>
        <p:spPr>
          <a:xfrm>
            <a:off x="7064944" y="4424136"/>
            <a:ext cx="481105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4578" name="Picture 2" descr="F:\бібліотека під час війни\274820891_4934819596593684_5944822741432090802_n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341"/>
          <a:stretch/>
        </p:blipFill>
        <p:spPr bwMode="auto">
          <a:xfrm>
            <a:off x="6788629" y="2746286"/>
            <a:ext cx="5033941" cy="39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8224" y="154983"/>
            <a:ext cx="62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Достовірність інформації в пріоритеті!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78347"/>
            <a:ext cx="65532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300" b="1" dirty="0">
                <a:solidFill>
                  <a:schemeClr val="accent4">
                    <a:lumMod val="75000"/>
                  </a:schemeClr>
                </a:solidFill>
              </a:rPr>
              <a:t>Сайти з офіційною інформацією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uk-UA" sz="1300" dirty="0" smtClean="0">
                <a:solidFill>
                  <a:schemeClr val="accent4">
                    <a:lumMod val="75000"/>
                  </a:schemeClr>
                </a:solidFill>
              </a:rPr>
              <a:t>Офіс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Президента України – сайт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https://www.president.gov.ua/, 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3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www.facebook.com/president.gov.ua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uk-UA" sz="1300" dirty="0" smtClean="0">
                <a:solidFill>
                  <a:schemeClr val="accent4">
                    <a:lumMod val="75000"/>
                  </a:schemeClr>
                </a:solidFill>
              </a:rPr>
              <a:t>Кабінет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Міністрів України – сайт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https://www.kmu.gov.ua/, 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4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4"/>
              </a:rPr>
              <a:t>www.facebook.com/KabminUA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Дніпропетровська обласна державна адміністрація – сайт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https://adm.dp.gov.ua/, 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5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5"/>
              </a:rPr>
              <a:t>www.facebook.com/dniproODA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uk-UA" sz="1300" dirty="0" smtClean="0">
                <a:solidFill>
                  <a:schemeClr val="accent4">
                    <a:lumMod val="75000"/>
                  </a:schemeClr>
                </a:solidFill>
              </a:rPr>
              <a:t>Дніпропетровська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обласна рада – сайт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https://oblrada.dp.gov.ua/, 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6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6"/>
              </a:rPr>
              <a:t>www.facebook.com/dniprorada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uk-UA" sz="1300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Рада національної безпеки і оборони України – сайт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https://www.rnbo.gov.ua/, 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7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7"/>
              </a:rPr>
              <a:t>www.facebook.com/rnbou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Служба безпеки України – сайт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https://ssu.gov.ua/, 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7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7"/>
              </a:rPr>
              <a:t>www.facebook.com/rnbou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Міністерство оборони України –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8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8"/>
              </a:rPr>
              <a:t>www.facebook.com/MinistryofDefence.UA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Міністерство внутрішніх справ України –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9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9"/>
              </a:rPr>
              <a:t>www.facebook.com/mvs.gov.ua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Міністерство інфраструктури України – сайт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https://mtu.gov.ua/, 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10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10"/>
              </a:rPr>
              <a:t>www.facebook.com/MinInfra.UA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Генеральний штаб ЗСУ – сайт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https://www.zsu.gov.ua/, 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11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11"/>
              </a:rPr>
              <a:t>www.facebook.com/GeneralStaff.ua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300" dirty="0">
                <a:solidFill>
                  <a:schemeClr val="accent4">
                    <a:lumMod val="75000"/>
                  </a:schemeClr>
                </a:solidFill>
              </a:rPr>
              <a:t>Державна служба надзвичайних ситуацій (ДСНС) – facebook-сторінка </a:t>
            </a:r>
            <a:r>
              <a:rPr lang="ru-RU" sz="1300" dirty="0">
                <a:solidFill>
                  <a:schemeClr val="accent4">
                    <a:lumMod val="75000"/>
                  </a:schemeClr>
                </a:solidFill>
                <a:hlinkClick r:id="rId12"/>
              </a:rPr>
              <a:t>https://</a:t>
            </a:r>
            <a:r>
              <a:rPr lang="ru-RU" sz="1300" dirty="0" smtClean="0">
                <a:solidFill>
                  <a:schemeClr val="accent4">
                    <a:lumMod val="75000"/>
                  </a:schemeClr>
                </a:solidFill>
                <a:hlinkClick r:id="rId12"/>
              </a:rPr>
              <a:t>www.facebook.com/MNS.GOV.UA</a:t>
            </a:r>
            <a:endParaRPr lang="ru-RU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uk-UA" sz="1300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Національна поліція України – сайт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https://www.npu.gov.ua/, 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13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13"/>
              </a:rPr>
              <a:t>www.facebook.com/UA.National.Police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Національна гвардія України – сайт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</a:rPr>
              <a:t>https://ngu.gov.ua/, facebook-</a:t>
            </a:r>
            <a:r>
              <a:rPr lang="uk-UA" sz="1300" dirty="0">
                <a:solidFill>
                  <a:schemeClr val="accent4">
                    <a:lumMod val="75000"/>
                  </a:schemeClr>
                </a:solidFill>
              </a:rPr>
              <a:t>сторінка </a:t>
            </a:r>
            <a:r>
              <a:rPr lang="fi-FI" sz="1300" dirty="0">
                <a:solidFill>
                  <a:schemeClr val="accent4">
                    <a:lumMod val="75000"/>
                  </a:schemeClr>
                </a:solidFill>
                <a:hlinkClick r:id="rId14"/>
              </a:rPr>
              <a:t>https://</a:t>
            </a:r>
            <a:r>
              <a:rPr lang="fi-FI" sz="1300" dirty="0" smtClean="0">
                <a:solidFill>
                  <a:schemeClr val="accent4">
                    <a:lumMod val="75000"/>
                  </a:schemeClr>
                </a:solidFill>
                <a:hlinkClick r:id="rId14"/>
              </a:rPr>
              <a:t>www.facebook.com/NGUmainpage</a:t>
            </a:r>
            <a:endParaRPr lang="uk-UA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300" dirty="0" smtClean="0">
                <a:solidFill>
                  <a:schemeClr val="accent4">
                    <a:lumMod val="75000"/>
                  </a:schemeClr>
                </a:solidFill>
              </a:rPr>
              <a:t>Державна </a:t>
            </a:r>
            <a:r>
              <a:rPr lang="ru-RU" sz="1300" dirty="0">
                <a:solidFill>
                  <a:schemeClr val="accent4">
                    <a:lumMod val="75000"/>
                  </a:schemeClr>
                </a:solidFill>
              </a:rPr>
              <a:t>прикордонна служба України – facebook-сторінка </a:t>
            </a:r>
            <a:r>
              <a:rPr lang="ru-RU" sz="1300" dirty="0">
                <a:solidFill>
                  <a:schemeClr val="accent4">
                    <a:lumMod val="75000"/>
                  </a:schemeClr>
                </a:solidFill>
                <a:hlinkClick r:id="rId15"/>
              </a:rPr>
              <a:t>https://</a:t>
            </a:r>
            <a:r>
              <a:rPr lang="ru-RU" sz="1300" dirty="0" smtClean="0">
                <a:solidFill>
                  <a:schemeClr val="accent4">
                    <a:lumMod val="75000"/>
                  </a:schemeClr>
                </a:solidFill>
                <a:hlinkClick r:id="rId15"/>
              </a:rPr>
              <a:t>www.facebook.com/DPSUkraine</a:t>
            </a:r>
            <a:endParaRPr lang="ru-RU" sz="1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fi-FI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4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AA2A670-4772-4504-9A86-BE460BACA39F}"/>
              </a:ext>
            </a:extLst>
          </p:cNvPr>
          <p:cNvSpPr/>
          <p:nvPr/>
        </p:nvSpPr>
        <p:spPr>
          <a:xfrm>
            <a:off x="364417" y="202888"/>
            <a:ext cx="1142788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just" defTabSz="914377">
              <a:defRPr/>
            </a:pPr>
            <a:r>
              <a:rPr lang="ru-RU" sz="2000" b="1" dirty="0" smtClean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Працівники  </a:t>
            </a:r>
            <a:r>
              <a:rPr lang="ru-RU" sz="2000" b="1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бібліотеки </a:t>
            </a:r>
            <a:r>
              <a:rPr lang="ru-RU" sz="2000" b="1" dirty="0" smtClean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організували інформаційну папку: «</a:t>
            </a:r>
            <a:r>
              <a:rPr lang="ru-RU" sz="2000" b="1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Воєнний стан в Україні: законодавство». Отже, що повинні сьогодні знати працівники бібліотек про діюче </a:t>
            </a:r>
            <a:r>
              <a:rPr lang="ru-RU" sz="2000" b="1" dirty="0" smtClean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законодавство </a:t>
            </a:r>
            <a:r>
              <a:rPr lang="ru-RU" sz="2000" b="1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України к контексті воєнного стану.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7D2AC6DF-FF9A-488F-9123-53AA85D9365B}"/>
              </a:ext>
            </a:extLst>
          </p:cNvPr>
          <p:cNvGrpSpPr/>
          <p:nvPr/>
        </p:nvGrpSpPr>
        <p:grpSpPr>
          <a:xfrm>
            <a:off x="600618" y="1217205"/>
            <a:ext cx="2504839" cy="3373587"/>
            <a:chOff x="600617" y="1217205"/>
            <a:chExt cx="2504839" cy="33735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F60778-A552-4178-967A-D6012B06C7A5}"/>
                </a:ext>
              </a:extLst>
            </p:cNvPr>
            <p:cNvSpPr/>
            <p:nvPr/>
          </p:nvSpPr>
          <p:spPr>
            <a:xfrm>
              <a:off x="600617" y="4545072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018E09C-793B-4B90-8ABF-2FDE455E5932}"/>
                </a:ext>
              </a:extLst>
            </p:cNvPr>
            <p:cNvSpPr/>
            <p:nvPr/>
          </p:nvSpPr>
          <p:spPr>
            <a:xfrm>
              <a:off x="600617" y="1217205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A4AD765A-A9FC-4380-B5C5-AA23BE3F2EC4}"/>
              </a:ext>
            </a:extLst>
          </p:cNvPr>
          <p:cNvGrpSpPr/>
          <p:nvPr/>
        </p:nvGrpSpPr>
        <p:grpSpPr>
          <a:xfrm>
            <a:off x="3188458" y="1217205"/>
            <a:ext cx="2504839" cy="3373587"/>
            <a:chOff x="3188457" y="1217205"/>
            <a:chExt cx="2504839" cy="3373586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87C9854-6707-49B5-AAB0-8B1D104C416C}"/>
                </a:ext>
              </a:extLst>
            </p:cNvPr>
            <p:cNvSpPr/>
            <p:nvPr/>
          </p:nvSpPr>
          <p:spPr>
            <a:xfrm>
              <a:off x="3188457" y="4545072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F3AED94-9359-4B1F-8C66-3940EF11161C}"/>
                </a:ext>
              </a:extLst>
            </p:cNvPr>
            <p:cNvSpPr/>
            <p:nvPr/>
          </p:nvSpPr>
          <p:spPr>
            <a:xfrm>
              <a:off x="3188457" y="1217205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EBF79B94-9DA8-473D-907F-927F10FFAFC1}"/>
              </a:ext>
            </a:extLst>
          </p:cNvPr>
          <p:cNvGrpSpPr/>
          <p:nvPr/>
        </p:nvGrpSpPr>
        <p:grpSpPr>
          <a:xfrm>
            <a:off x="5776298" y="1217205"/>
            <a:ext cx="2504839" cy="3373587"/>
            <a:chOff x="5776296" y="1217205"/>
            <a:chExt cx="2504839" cy="3373586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7D988CC-9B88-413E-93C2-C869C58096EA}"/>
                </a:ext>
              </a:extLst>
            </p:cNvPr>
            <p:cNvSpPr/>
            <p:nvPr/>
          </p:nvSpPr>
          <p:spPr>
            <a:xfrm>
              <a:off x="5776296" y="4545072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33D9528-ECF4-4BA2-B405-B2CEB02B7987}"/>
                </a:ext>
              </a:extLst>
            </p:cNvPr>
            <p:cNvSpPr/>
            <p:nvPr/>
          </p:nvSpPr>
          <p:spPr>
            <a:xfrm>
              <a:off x="5776296" y="1217205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62136CF-26D1-4E3C-A6C7-CF76DF49877A}"/>
              </a:ext>
            </a:extLst>
          </p:cNvPr>
          <p:cNvGrpSpPr/>
          <p:nvPr/>
        </p:nvGrpSpPr>
        <p:grpSpPr>
          <a:xfrm>
            <a:off x="8386621" y="1217205"/>
            <a:ext cx="3134032" cy="3373587"/>
            <a:chOff x="8575598" y="1339841"/>
            <a:chExt cx="2988302" cy="3373586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5C9B982-0181-4CF4-8DC6-5A27C0EB2B38}"/>
                </a:ext>
              </a:extLst>
            </p:cNvPr>
            <p:cNvSpPr/>
            <p:nvPr/>
          </p:nvSpPr>
          <p:spPr>
            <a:xfrm>
              <a:off x="8575599" y="4667708"/>
              <a:ext cx="2988301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6E863F44-D1D6-46E5-928B-2C8B5D8D5E1A}"/>
                </a:ext>
              </a:extLst>
            </p:cNvPr>
            <p:cNvSpPr/>
            <p:nvPr/>
          </p:nvSpPr>
          <p:spPr>
            <a:xfrm>
              <a:off x="8575598" y="1339841"/>
              <a:ext cx="2988301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4" name="Rounded Rectangle 109">
            <a:extLst>
              <a:ext uri="{FF2B5EF4-FFF2-40B4-BE49-F238E27FC236}">
                <a16:creationId xmlns:a16="http://schemas.microsoft.com/office/drawing/2014/main" id="{FE924B0A-EE56-47DC-A2B2-4E228E4169C0}"/>
              </a:ext>
            </a:extLst>
          </p:cNvPr>
          <p:cNvSpPr/>
          <p:nvPr/>
        </p:nvSpPr>
        <p:spPr>
          <a:xfrm>
            <a:off x="10744966" y="6914539"/>
            <a:ext cx="2094671" cy="35451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1BED403C-A43A-4B47-BB94-C2A67956DCC4}"/>
              </a:ext>
            </a:extLst>
          </p:cNvPr>
          <p:cNvGrpSpPr/>
          <p:nvPr/>
        </p:nvGrpSpPr>
        <p:grpSpPr>
          <a:xfrm>
            <a:off x="-1" y="4941425"/>
            <a:ext cx="12192000" cy="1909139"/>
            <a:chOff x="0" y="4948862"/>
            <a:chExt cx="12192000" cy="1909138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5A43FA3-E6AD-4BC1-8F03-3B181CC959C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3F741A2-2517-494A-868D-957D47F779A9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00618" y="1504640"/>
            <a:ext cx="25048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accent4">
                    <a:lumMod val="75000"/>
                  </a:schemeClr>
                </a:solidFill>
              </a:rPr>
              <a:t>Базові закони з оборони України, які були прийняті одразу після </a:t>
            </a:r>
          </a:p>
          <a:p>
            <a:r>
              <a:rPr lang="uk-UA" sz="1600" dirty="0">
                <a:solidFill>
                  <a:schemeClr val="accent4">
                    <a:lumMod val="75000"/>
                  </a:schemeClr>
                </a:solidFill>
              </a:rPr>
              <a:t>здобуття Україною незалежності і в наступні роки: </a:t>
            </a:r>
            <a:endParaRPr lang="uk-UA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uk-UA" sz="1600" dirty="0" smtClean="0">
                <a:solidFill>
                  <a:schemeClr val="accent4">
                    <a:lumMod val="75000"/>
                  </a:schemeClr>
                </a:solidFill>
              </a:rPr>
              <a:t>Про </a:t>
            </a:r>
            <a:r>
              <a:rPr lang="uk-UA" sz="1600" dirty="0">
                <a:solidFill>
                  <a:schemeClr val="accent4">
                    <a:lumMod val="75000"/>
                  </a:schemeClr>
                </a:solidFill>
              </a:rPr>
              <a:t>оборону </a:t>
            </a:r>
            <a:r>
              <a:rPr lang="uk-UA" sz="1600" dirty="0" smtClean="0">
                <a:solidFill>
                  <a:schemeClr val="accent4">
                    <a:lumMod val="75000"/>
                  </a:schemeClr>
                </a:solidFill>
              </a:rPr>
              <a:t> України</a:t>
            </a:r>
            <a:r>
              <a:rPr lang="uk-UA" sz="1600" dirty="0">
                <a:solidFill>
                  <a:schemeClr val="accent4">
                    <a:lumMod val="75000"/>
                  </a:schemeClr>
                </a:solidFill>
              </a:rPr>
              <a:t>; Про Збройні Сили України; </a:t>
            </a:r>
            <a:endParaRPr lang="uk-UA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uk-UA" sz="1600" dirty="0" smtClean="0">
                <a:solidFill>
                  <a:schemeClr val="accent4">
                    <a:lumMod val="75000"/>
                  </a:schemeClr>
                </a:solidFill>
              </a:rPr>
              <a:t>Про </a:t>
            </a:r>
            <a:r>
              <a:rPr lang="uk-UA" sz="1600" dirty="0">
                <a:solidFill>
                  <a:schemeClr val="accent4">
                    <a:lumMod val="75000"/>
                  </a:schemeClr>
                </a:solidFill>
              </a:rPr>
              <a:t>військовий обов’язок і </a:t>
            </a:r>
            <a:r>
              <a:rPr lang="uk-UA" sz="1600" dirty="0" smtClean="0">
                <a:solidFill>
                  <a:schemeClr val="accent4">
                    <a:lumMod val="75000"/>
                  </a:schemeClr>
                </a:solidFill>
              </a:rPr>
              <a:t> військову </a:t>
            </a:r>
            <a:r>
              <a:rPr lang="uk-UA" sz="1600" dirty="0">
                <a:solidFill>
                  <a:schemeClr val="accent4">
                    <a:lumMod val="75000"/>
                  </a:schemeClr>
                </a:solidFill>
              </a:rPr>
              <a:t>службу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01944" y="1564310"/>
            <a:ext cx="20909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accent4">
                    <a:lumMod val="75000"/>
                  </a:schemeClr>
                </a:solidFill>
              </a:rPr>
              <a:t>Нормативно-правові акти, які регулюють використання Збройних Сил </a:t>
            </a:r>
          </a:p>
          <a:p>
            <a:r>
              <a:rPr lang="uk-UA" sz="1600" dirty="0">
                <a:solidFill>
                  <a:schemeClr val="accent4">
                    <a:lumMod val="75000"/>
                  </a:schemeClr>
                </a:solidFill>
              </a:rPr>
              <a:t>України та інших військових формувань, цивільних осіб, у захисті </a:t>
            </a:r>
            <a:r>
              <a:rPr lang="uk-UA" sz="1600" dirty="0" smtClean="0">
                <a:solidFill>
                  <a:schemeClr val="accent4">
                    <a:lumMod val="75000"/>
                  </a:schemeClr>
                </a:solidFill>
              </a:rPr>
              <a:t> України</a:t>
            </a:r>
            <a:endParaRPr lang="uk-U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66875" y="1569452"/>
            <a:ext cx="24757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Нормативні акти, які встановлюють чи посилюють відповідальність за </a:t>
            </a:r>
          </a:p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окремі злочини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та правопорушення в умовах дії режиму воєнного стану</a:t>
            </a:r>
            <a:endParaRPr lang="uk-U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94245" y="1451918"/>
            <a:ext cx="27264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Соціальне законодавство, в тому числі трудове законодавство. Під час </a:t>
            </a:r>
          </a:p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війни – особливі правила трудових відносин. Вони відображені, в тому </a:t>
            </a:r>
          </a:p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числі, в Законі України «Про організацію трудових відносин в умовах </a:t>
            </a:r>
          </a:p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воєнного стану» від 15.03.2022 р. №2136–IX</a:t>
            </a:r>
            <a:endParaRPr lang="uk-U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417" y="4816444"/>
            <a:ext cx="5134165" cy="195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4845" y="4661705"/>
            <a:ext cx="3035808" cy="203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544" y="4636386"/>
            <a:ext cx="2038415" cy="213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820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3526FF6-93C0-4668-ABD6-DCA4644EF0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20150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9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19A566D-18C1-4C6E-9C31-C3ACFBB7A3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62A1B46-EE91-4D85-9559-A03F2937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775612"/>
          </a:xfrm>
        </p:spPr>
        <p:txBody>
          <a:bodyPr/>
          <a:lstStyle/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Уроки медіаграмотності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4E6301-EB23-4685-88EB-C44A54F0F7DD}"/>
              </a:ext>
            </a:extLst>
          </p:cNvPr>
          <p:cNvSpPr/>
          <p:nvPr/>
        </p:nvSpPr>
        <p:spPr>
          <a:xfrm>
            <a:off x="6275592" y="416354"/>
            <a:ext cx="5437632" cy="5767874"/>
          </a:xfrm>
          <a:prstGeom prst="roundRect">
            <a:avLst>
              <a:gd name="adj" fmla="val 676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9" name="TextBox 48">
            <a:extLst>
              <a:ext uri="{FF2B5EF4-FFF2-40B4-BE49-F238E27FC236}">
                <a16:creationId xmlns:a16="http://schemas.microsoft.com/office/drawing/2014/main" id="{088A9550-F038-4522-B957-33963EABE961}"/>
              </a:ext>
            </a:extLst>
          </p:cNvPr>
          <p:cNvSpPr txBox="1"/>
          <p:nvPr/>
        </p:nvSpPr>
        <p:spPr>
          <a:xfrm>
            <a:off x="331407" y="1224232"/>
            <a:ext cx="5743448" cy="467820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Бібліотекарі  продовжують дотримуватися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стандартів,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підвищують рівень медіаграмотності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населення,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надають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інструменти, які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допомагають відрізняти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об’єктивну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 інформацію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від пропаганди, інформаційного сміття. 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Раджу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скористатися навчальними матеріалами з медіаграмотності з онлайн-платформи національного проєкту з медіаграмотності “Фільтр” –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filter.mkip.gov.ua.</a:t>
            </a:r>
          </a:p>
          <a:p>
            <a:endParaRPr lang="uk-UA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uk-UA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2" name="Rectangle 34">
            <a:extLst>
              <a:ext uri="{FF2B5EF4-FFF2-40B4-BE49-F238E27FC236}">
                <a16:creationId xmlns:a16="http://schemas.microsoft.com/office/drawing/2014/main" id="{95E76223-C7DF-44AE-AF5C-211291AB60BA}"/>
              </a:ext>
            </a:extLst>
          </p:cNvPr>
          <p:cNvSpPr/>
          <p:nvPr/>
        </p:nvSpPr>
        <p:spPr>
          <a:xfrm flipH="1" flipV="1">
            <a:off x="0" y="6184228"/>
            <a:ext cx="1952448" cy="673772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887" h="1207779">
                <a:moveTo>
                  <a:pt x="20077" y="0"/>
                </a:moveTo>
                <a:lnTo>
                  <a:pt x="3499887" y="4553"/>
                </a:lnTo>
                <a:lnTo>
                  <a:pt x="3499887" y="1130405"/>
                </a:lnTo>
                <a:cubicBezTo>
                  <a:pt x="3499588" y="1433772"/>
                  <a:pt x="3468504" y="745115"/>
                  <a:pt x="2205570" y="775263"/>
                </a:cubicBezTo>
                <a:cubicBezTo>
                  <a:pt x="942636" y="805411"/>
                  <a:pt x="-163771" y="183848"/>
                  <a:pt x="2007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455" name="Picture 14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62"/>
          <a:stretch/>
        </p:blipFill>
        <p:spPr bwMode="auto">
          <a:xfrm>
            <a:off x="6357648" y="1327263"/>
            <a:ext cx="5273520" cy="368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585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YtTqbzdNWEvagXRU7He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YtTqbzdNWEvagXRU7He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Zw2iL.2yQ.KwK62gA8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rGeVB2J0.11dNmX_wKE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RBZtSHR3OuSJzhCtKm3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2D74"/>
      </a:accent1>
      <a:accent2>
        <a:srgbClr val="A53975"/>
      </a:accent2>
      <a:accent3>
        <a:srgbClr val="1F8492"/>
      </a:accent3>
      <a:accent4>
        <a:srgbClr val="DBCBD8"/>
      </a:accent4>
      <a:accent5>
        <a:srgbClr val="564787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2437B"/>
      </a:accent1>
      <a:accent2>
        <a:srgbClr val="FF7A8A"/>
      </a:accent2>
      <a:accent3>
        <a:srgbClr val="FCF594"/>
      </a:accent3>
      <a:accent4>
        <a:srgbClr val="52437B"/>
      </a:accent4>
      <a:accent5>
        <a:srgbClr val="FF7A8A"/>
      </a:accent5>
      <a:accent6>
        <a:srgbClr val="FCF594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1293</Words>
  <Application>Microsoft Office PowerPoint</Application>
  <PresentationFormat>Широкоэкранный</PresentationFormat>
  <Paragraphs>167</Paragraphs>
  <Slides>20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Open Sans</vt:lpstr>
      <vt:lpstr>Open Sans Light</vt:lpstr>
      <vt:lpstr>Segoe UI</vt:lpstr>
      <vt:lpstr>Wingdings</vt:lpstr>
      <vt:lpstr>Office Theme</vt:lpstr>
      <vt:lpstr>1_Office Theme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Уроки медіаграмотності</vt:lpstr>
      <vt:lpstr>Формування цифрових колекцій</vt:lpstr>
      <vt:lpstr>Презентация PowerPoint</vt:lpstr>
      <vt:lpstr>Презентация PowerPoint</vt:lpstr>
      <vt:lpstr>Відзначення пам’ятних дат та ювілеїв</vt:lpstr>
      <vt:lpstr>Експертна психологічна підтримка громади </vt:lpstr>
      <vt:lpstr>Психологічна підтримка громади</vt:lpstr>
      <vt:lpstr>Допомога внутрішньо переміщеним особам </vt:lpstr>
      <vt:lpstr>Допомога внутрішньо переміщеним особам </vt:lpstr>
      <vt:lpstr>Бібліотечний фронт</vt:lpstr>
      <vt:lpstr>Благодійний марафон "Мистецтво заради життя"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REINALD</dc:creator>
  <cp:lastModifiedBy>Люси</cp:lastModifiedBy>
  <cp:revision>205</cp:revision>
  <dcterms:created xsi:type="dcterms:W3CDTF">2019-05-28T07:34:16Z</dcterms:created>
  <dcterms:modified xsi:type="dcterms:W3CDTF">2022-10-29T15:02:43Z</dcterms:modified>
</cp:coreProperties>
</file>